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370" r:id="rId11"/>
    <p:sldId id="372" r:id="rId12"/>
    <p:sldId id="374" r:id="rId13"/>
    <p:sldId id="265" r:id="rId14"/>
    <p:sldId id="267" r:id="rId15"/>
    <p:sldId id="268" r:id="rId16"/>
    <p:sldId id="269" r:id="rId17"/>
    <p:sldId id="270" r:id="rId18"/>
    <p:sldId id="271" r:id="rId19"/>
    <p:sldId id="272" r:id="rId20"/>
    <p:sldId id="273" r:id="rId21"/>
    <p:sldId id="275" r:id="rId22"/>
    <p:sldId id="278" r:id="rId23"/>
    <p:sldId id="279" r:id="rId24"/>
    <p:sldId id="280" r:id="rId25"/>
    <p:sldId id="281" r:id="rId26"/>
    <p:sldId id="282" r:id="rId27"/>
    <p:sldId id="283" r:id="rId28"/>
    <p:sldId id="375" r:id="rId29"/>
    <p:sldId id="284" r:id="rId30"/>
    <p:sldId id="285" r:id="rId31"/>
    <p:sldId id="286" r:id="rId32"/>
    <p:sldId id="287" r:id="rId33"/>
    <p:sldId id="288" r:id="rId34"/>
    <p:sldId id="289" r:id="rId35"/>
    <p:sldId id="290" r:id="rId36"/>
    <p:sldId id="291" r:id="rId37"/>
    <p:sldId id="377" r:id="rId38"/>
    <p:sldId id="376" r:id="rId39"/>
    <p:sldId id="292" r:id="rId40"/>
    <p:sldId id="293" r:id="rId41"/>
    <p:sldId id="294" r:id="rId42"/>
    <p:sldId id="295" r:id="rId43"/>
    <p:sldId id="296" r:id="rId44"/>
    <p:sldId id="297" r:id="rId45"/>
    <p:sldId id="298" r:id="rId46"/>
    <p:sldId id="299" r:id="rId47"/>
    <p:sldId id="378"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5" r:id="rId63"/>
    <p:sldId id="314" r:id="rId64"/>
    <p:sldId id="316" r:id="rId65"/>
    <p:sldId id="317" r:id="rId66"/>
    <p:sldId id="318" r:id="rId67"/>
    <p:sldId id="319" r:id="rId68"/>
    <p:sldId id="320" r:id="rId69"/>
    <p:sldId id="321" r:id="rId70"/>
    <p:sldId id="322" r:id="rId71"/>
    <p:sldId id="323" r:id="rId72"/>
    <p:sldId id="389" r:id="rId73"/>
    <p:sldId id="324" r:id="rId74"/>
    <p:sldId id="325" r:id="rId75"/>
    <p:sldId id="379" r:id="rId76"/>
    <p:sldId id="326" r:id="rId77"/>
    <p:sldId id="327" r:id="rId78"/>
    <p:sldId id="328" r:id="rId79"/>
    <p:sldId id="329" r:id="rId80"/>
    <p:sldId id="380" r:id="rId81"/>
    <p:sldId id="383" r:id="rId82"/>
    <p:sldId id="330" r:id="rId83"/>
    <p:sldId id="381" r:id="rId84"/>
    <p:sldId id="331" r:id="rId85"/>
    <p:sldId id="382" r:id="rId86"/>
    <p:sldId id="332" r:id="rId87"/>
    <p:sldId id="384" r:id="rId88"/>
    <p:sldId id="333" r:id="rId89"/>
    <p:sldId id="334" r:id="rId90"/>
    <p:sldId id="335" r:id="rId91"/>
    <p:sldId id="336" r:id="rId92"/>
    <p:sldId id="337" r:id="rId93"/>
    <p:sldId id="338" r:id="rId94"/>
    <p:sldId id="339" r:id="rId95"/>
    <p:sldId id="385" r:id="rId96"/>
    <p:sldId id="340" r:id="rId97"/>
    <p:sldId id="386" r:id="rId98"/>
    <p:sldId id="341" r:id="rId99"/>
    <p:sldId id="342" r:id="rId100"/>
    <p:sldId id="343" r:id="rId101"/>
    <p:sldId id="344" r:id="rId102"/>
    <p:sldId id="345" r:id="rId103"/>
    <p:sldId id="346" r:id="rId104"/>
    <p:sldId id="348" r:id="rId105"/>
    <p:sldId id="349" r:id="rId106"/>
    <p:sldId id="351" r:id="rId107"/>
    <p:sldId id="352" r:id="rId108"/>
    <p:sldId id="353" r:id="rId109"/>
    <p:sldId id="354" r:id="rId110"/>
    <p:sldId id="355" r:id="rId111"/>
    <p:sldId id="356" r:id="rId112"/>
    <p:sldId id="357" r:id="rId113"/>
    <p:sldId id="358" r:id="rId114"/>
    <p:sldId id="362" r:id="rId115"/>
    <p:sldId id="359" r:id="rId116"/>
    <p:sldId id="360" r:id="rId117"/>
    <p:sldId id="361" r:id="rId118"/>
    <p:sldId id="387" r:id="rId119"/>
    <p:sldId id="363" r:id="rId120"/>
    <p:sldId id="366" r:id="rId121"/>
    <p:sldId id="364" r:id="rId122"/>
    <p:sldId id="365" r:id="rId123"/>
    <p:sldId id="367" r:id="rId124"/>
    <p:sldId id="368" r:id="rId1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28-Mar-21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28-Mar-21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355011"/>
            <a:ext cx="8915399" cy="1860854"/>
          </a:xfrm>
        </p:spPr>
        <p:txBody>
          <a:bodyPr>
            <a:normAutofit fontScale="90000"/>
          </a:bodyPr>
          <a:lstStyle/>
          <a:p>
            <a:r>
              <a:rPr lang="en-JM" sz="6000" b="1" dirty="0"/>
              <a:t>INTRODUCTION TO VALUATIONS</a:t>
            </a:r>
          </a:p>
        </p:txBody>
      </p:sp>
      <p:sp>
        <p:nvSpPr>
          <p:cNvPr id="3" name="Subtitle 2"/>
          <p:cNvSpPr>
            <a:spLocks noGrp="1"/>
          </p:cNvSpPr>
          <p:nvPr>
            <p:ph type="subTitle" idx="1"/>
          </p:nvPr>
        </p:nvSpPr>
        <p:spPr/>
        <p:txBody>
          <a:bodyPr>
            <a:normAutofit lnSpcReduction="10000"/>
          </a:bodyPr>
          <a:lstStyle/>
          <a:p>
            <a:r>
              <a:rPr lang="en-JM" dirty="0"/>
              <a:t>Real Estate Board</a:t>
            </a:r>
          </a:p>
          <a:p>
            <a:r>
              <a:rPr lang="en-JM" dirty="0"/>
              <a:t>Real Estate Training Institute</a:t>
            </a:r>
          </a:p>
          <a:p>
            <a:r>
              <a:rPr lang="en-JM" dirty="0"/>
              <a:t>Real Estate Salesman Course                                                   Eric Allen</a:t>
            </a:r>
          </a:p>
        </p:txBody>
      </p:sp>
    </p:spTree>
    <p:extLst>
      <p:ext uri="{BB962C8B-B14F-4D97-AF65-F5344CB8AC3E}">
        <p14:creationId xmlns:p14="http://schemas.microsoft.com/office/powerpoint/2010/main" val="3964863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178" y="144380"/>
            <a:ext cx="9608434" cy="1068404"/>
          </a:xfrm>
        </p:spPr>
        <p:txBody>
          <a:bodyPr>
            <a:normAutofit/>
          </a:bodyPr>
          <a:lstStyle/>
          <a:p>
            <a:r>
              <a:rPr lang="en-JM" sz="5400" b="1" dirty="0"/>
              <a:t>THE HOUSE</a:t>
            </a:r>
            <a:endParaRPr lang="en-JM" sz="4400" b="1" dirty="0"/>
          </a:p>
        </p:txBody>
      </p:sp>
      <p:pic>
        <p:nvPicPr>
          <p:cNvPr id="3" name="Picture 2" descr="properties-1"/>
          <p:cNvPicPr/>
          <p:nvPr/>
        </p:nvPicPr>
        <p:blipFill>
          <a:blip r:embed="rId2">
            <a:extLst>
              <a:ext uri="{28A0092B-C50C-407E-A947-70E740481C1C}">
                <a14:useLocalDpi xmlns:a14="http://schemas.microsoft.com/office/drawing/2010/main" val="0"/>
              </a:ext>
            </a:extLst>
          </a:blip>
          <a:srcRect/>
          <a:stretch>
            <a:fillRect/>
          </a:stretch>
        </p:blipFill>
        <p:spPr bwMode="auto">
          <a:xfrm>
            <a:off x="2820202" y="2107933"/>
            <a:ext cx="7863840" cy="4485372"/>
          </a:xfrm>
          <a:prstGeom prst="rect">
            <a:avLst/>
          </a:prstGeom>
          <a:noFill/>
          <a:ln>
            <a:noFill/>
          </a:ln>
        </p:spPr>
      </p:pic>
    </p:spTree>
    <p:extLst>
      <p:ext uri="{BB962C8B-B14F-4D97-AF65-F5344CB8AC3E}">
        <p14:creationId xmlns:p14="http://schemas.microsoft.com/office/powerpoint/2010/main" val="310753587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4800" b="1" dirty="0">
                <a:solidFill>
                  <a:schemeClr val="tx1"/>
                </a:solidFill>
              </a:rPr>
              <a:t>INVESTMENT METHOD</a:t>
            </a:r>
            <a:endParaRPr lang="en-JM" sz="4800" dirty="0"/>
          </a:p>
        </p:txBody>
      </p:sp>
      <p:sp>
        <p:nvSpPr>
          <p:cNvPr id="3" name="Content Placeholder 2"/>
          <p:cNvSpPr>
            <a:spLocks noGrp="1"/>
          </p:cNvSpPr>
          <p:nvPr>
            <p:ph idx="1"/>
          </p:nvPr>
        </p:nvSpPr>
        <p:spPr>
          <a:xfrm>
            <a:off x="1809549" y="1617044"/>
            <a:ext cx="10135403" cy="5072514"/>
          </a:xfrm>
        </p:spPr>
        <p:txBody>
          <a:bodyPr/>
          <a:lstStyle/>
          <a:p>
            <a:r>
              <a:rPr lang="en-JM" sz="2400" dirty="0"/>
              <a:t>The multiplier (the years purchase) is derived from an interest rate and therefore it reflects the quality of the investment in comparison with other properties and other investments generally</a:t>
            </a:r>
          </a:p>
          <a:p>
            <a:r>
              <a:rPr lang="en-JM" sz="2400" dirty="0"/>
              <a:t>The multiplier also reflects the risk of the investment</a:t>
            </a:r>
          </a:p>
          <a:p>
            <a:r>
              <a:rPr lang="en-JM" sz="2400" dirty="0"/>
              <a:t>The purchaser in considering the investment has regard to:</a:t>
            </a:r>
          </a:p>
          <a:p>
            <a:pPr indent="166688">
              <a:buFont typeface="Wingdings" panose="05000000000000000000" pitchFamily="2" charset="2"/>
              <a:buChar char="v"/>
            </a:pPr>
            <a:r>
              <a:rPr lang="en-JM" sz="2400" dirty="0"/>
              <a:t> Capital security</a:t>
            </a:r>
          </a:p>
          <a:p>
            <a:pPr indent="166688">
              <a:buFont typeface="Wingdings" panose="05000000000000000000" pitchFamily="2" charset="2"/>
              <a:buChar char="v"/>
            </a:pPr>
            <a:r>
              <a:rPr lang="en-JM" sz="2400" dirty="0"/>
              <a:t> Income security</a:t>
            </a:r>
          </a:p>
          <a:p>
            <a:pPr indent="166688">
              <a:buFont typeface="Wingdings" panose="05000000000000000000" pitchFamily="2" charset="2"/>
              <a:buChar char="v"/>
            </a:pPr>
            <a:r>
              <a:rPr lang="en-JM" sz="2400" dirty="0"/>
              <a:t> Income growth</a:t>
            </a:r>
          </a:p>
          <a:p>
            <a:pPr indent="166688">
              <a:buFont typeface="Wingdings" panose="05000000000000000000" pitchFamily="2" charset="2"/>
              <a:buChar char="v"/>
            </a:pPr>
            <a:r>
              <a:rPr lang="en-JM" sz="2400" dirty="0"/>
              <a:t> Ease of sale and management</a:t>
            </a:r>
          </a:p>
          <a:p>
            <a:pPr indent="166688">
              <a:buFont typeface="Wingdings" panose="05000000000000000000" pitchFamily="2" charset="2"/>
              <a:buChar char="v"/>
            </a:pPr>
            <a:r>
              <a:rPr lang="en-JM" sz="2400" dirty="0"/>
              <a:t> Return on other investments</a:t>
            </a:r>
          </a:p>
          <a:p>
            <a:pPr indent="166688">
              <a:buFont typeface="Wingdings" panose="05000000000000000000" pitchFamily="2" charset="2"/>
              <a:buChar char="v"/>
            </a:pPr>
            <a:endParaRPr lang="en-JM" dirty="0"/>
          </a:p>
        </p:txBody>
      </p:sp>
    </p:spTree>
    <p:extLst>
      <p:ext uri="{BB962C8B-B14F-4D97-AF65-F5344CB8AC3E}">
        <p14:creationId xmlns:p14="http://schemas.microsoft.com/office/powerpoint/2010/main" val="7091621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35183"/>
          </a:xfrm>
        </p:spPr>
        <p:txBody>
          <a:bodyPr>
            <a:noAutofit/>
          </a:bodyPr>
          <a:lstStyle/>
          <a:p>
            <a:r>
              <a:rPr lang="en-JM" sz="4800" b="1" dirty="0">
                <a:solidFill>
                  <a:schemeClr val="tx1"/>
                </a:solidFill>
              </a:rPr>
              <a:t>INVESTMENT METHOD</a:t>
            </a:r>
            <a:endParaRPr lang="en-JM" sz="4800" dirty="0"/>
          </a:p>
        </p:txBody>
      </p:sp>
      <p:sp>
        <p:nvSpPr>
          <p:cNvPr id="3" name="Content Placeholder 2"/>
          <p:cNvSpPr>
            <a:spLocks noGrp="1"/>
          </p:cNvSpPr>
          <p:nvPr>
            <p:ph idx="1"/>
          </p:nvPr>
        </p:nvSpPr>
        <p:spPr>
          <a:xfrm>
            <a:off x="1655545" y="1905000"/>
            <a:ext cx="10308657" cy="4707556"/>
          </a:xfrm>
        </p:spPr>
        <p:txBody>
          <a:bodyPr>
            <a:normAutofit/>
          </a:bodyPr>
          <a:lstStyle/>
          <a:p>
            <a:r>
              <a:rPr lang="en-JM" sz="3600" dirty="0"/>
              <a:t>An analysis of previous transactions is a pre-requisite for the investment method</a:t>
            </a:r>
          </a:p>
          <a:p>
            <a:r>
              <a:rPr lang="en-JM" sz="3600" dirty="0"/>
              <a:t>The comparative principles are at the heart of the process</a:t>
            </a:r>
          </a:p>
          <a:p>
            <a:r>
              <a:rPr lang="en-JM" sz="3600" dirty="0">
                <a:solidFill>
                  <a:srgbClr val="C00000"/>
                </a:solidFill>
              </a:rPr>
              <a:t>This method involves estimating future income flows and converting these income flows to capital values</a:t>
            </a:r>
          </a:p>
        </p:txBody>
      </p:sp>
    </p:spTree>
    <p:extLst>
      <p:ext uri="{BB962C8B-B14F-4D97-AF65-F5344CB8AC3E}">
        <p14:creationId xmlns:p14="http://schemas.microsoft.com/office/powerpoint/2010/main" val="185293127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3179" y="336884"/>
            <a:ext cx="9894770" cy="1405289"/>
          </a:xfrm>
        </p:spPr>
        <p:txBody>
          <a:bodyPr>
            <a:noAutofit/>
          </a:bodyPr>
          <a:lstStyle/>
          <a:p>
            <a:r>
              <a:rPr lang="en-JM" sz="4800" b="1" dirty="0">
                <a:solidFill>
                  <a:schemeClr val="tx1"/>
                </a:solidFill>
              </a:rPr>
              <a:t>PROFITS METHOD OR ACCOUNTS METHOD</a:t>
            </a:r>
          </a:p>
        </p:txBody>
      </p:sp>
      <p:sp>
        <p:nvSpPr>
          <p:cNvPr id="3" name="Content Placeholder 2"/>
          <p:cNvSpPr>
            <a:spLocks noGrp="1"/>
          </p:cNvSpPr>
          <p:nvPr>
            <p:ph idx="1"/>
          </p:nvPr>
        </p:nvSpPr>
        <p:spPr>
          <a:xfrm>
            <a:off x="1588167" y="1905001"/>
            <a:ext cx="10279781" cy="4697930"/>
          </a:xfrm>
        </p:spPr>
        <p:txBody>
          <a:bodyPr>
            <a:noAutofit/>
          </a:bodyPr>
          <a:lstStyle/>
          <a:p>
            <a:r>
              <a:rPr lang="en-JM" sz="3600" dirty="0"/>
              <a:t>This method is not used where it is possible to value by means of comparison</a:t>
            </a:r>
          </a:p>
          <a:p>
            <a:r>
              <a:rPr lang="en-JM" sz="3600" dirty="0"/>
              <a:t>Generally used where there is some degree of monopoly attached to the property</a:t>
            </a:r>
          </a:p>
          <a:p>
            <a:r>
              <a:rPr lang="en-JM" sz="3600" dirty="0"/>
              <a:t>This is based on the assumption that the values of some properties will be related to the profits or annual returns which can be made from their use</a:t>
            </a:r>
            <a:endParaRPr lang="en-JM" sz="2400" dirty="0"/>
          </a:p>
        </p:txBody>
      </p:sp>
    </p:spTree>
    <p:extLst>
      <p:ext uri="{BB962C8B-B14F-4D97-AF65-F5344CB8AC3E}">
        <p14:creationId xmlns:p14="http://schemas.microsoft.com/office/powerpoint/2010/main" val="326986448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3179" y="336884"/>
            <a:ext cx="9894770" cy="1424539"/>
          </a:xfrm>
        </p:spPr>
        <p:txBody>
          <a:bodyPr>
            <a:noAutofit/>
          </a:bodyPr>
          <a:lstStyle/>
          <a:p>
            <a:r>
              <a:rPr lang="en-JM" sz="4800" b="1" dirty="0">
                <a:solidFill>
                  <a:schemeClr val="tx1"/>
                </a:solidFill>
              </a:rPr>
              <a:t>PROFITS METHOD OR ACCOUNTS METHOD</a:t>
            </a:r>
          </a:p>
        </p:txBody>
      </p:sp>
      <p:sp>
        <p:nvSpPr>
          <p:cNvPr id="3" name="Content Placeholder 2"/>
          <p:cNvSpPr>
            <a:spLocks noGrp="1"/>
          </p:cNvSpPr>
          <p:nvPr>
            <p:ph idx="1"/>
          </p:nvPr>
        </p:nvSpPr>
        <p:spPr>
          <a:xfrm>
            <a:off x="1588168" y="1905001"/>
            <a:ext cx="10279781" cy="4717180"/>
          </a:xfrm>
        </p:spPr>
        <p:txBody>
          <a:bodyPr>
            <a:noAutofit/>
          </a:bodyPr>
          <a:lstStyle/>
          <a:p>
            <a:r>
              <a:rPr lang="en-JM" sz="3600" dirty="0">
                <a:solidFill>
                  <a:srgbClr val="C00000"/>
                </a:solidFill>
              </a:rPr>
              <a:t>Legal monopoly</a:t>
            </a:r>
            <a:r>
              <a:rPr lang="en-JM" sz="3600" dirty="0"/>
              <a:t>: where some legal restraint exists to prevent competition to the property user from the user of other property</a:t>
            </a:r>
          </a:p>
          <a:p>
            <a:r>
              <a:rPr lang="en-JM" sz="3600" dirty="0">
                <a:solidFill>
                  <a:srgbClr val="C00000"/>
                </a:solidFill>
              </a:rPr>
              <a:t>For example</a:t>
            </a:r>
            <a:r>
              <a:rPr lang="en-JM" sz="3600" dirty="0"/>
              <a:t>, where a licence is required to carry on a particular trade, such as a licence to sell alcohol, or to run a betting shop or a gas station</a:t>
            </a:r>
            <a:r>
              <a:rPr lang="en-JM" sz="4000" dirty="0"/>
              <a:t>.</a:t>
            </a:r>
          </a:p>
        </p:txBody>
      </p:sp>
    </p:spTree>
    <p:extLst>
      <p:ext uri="{BB962C8B-B14F-4D97-AF65-F5344CB8AC3E}">
        <p14:creationId xmlns:p14="http://schemas.microsoft.com/office/powerpoint/2010/main" val="404667414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3179" y="336884"/>
            <a:ext cx="9894770" cy="1568116"/>
          </a:xfrm>
        </p:spPr>
        <p:txBody>
          <a:bodyPr>
            <a:noAutofit/>
          </a:bodyPr>
          <a:lstStyle/>
          <a:p>
            <a:r>
              <a:rPr lang="en-JM" sz="4800" b="1" dirty="0">
                <a:solidFill>
                  <a:schemeClr val="tx1"/>
                </a:solidFill>
              </a:rPr>
              <a:t>PROFITS METHOD OR ACCOUNTS METHOD</a:t>
            </a:r>
          </a:p>
        </p:txBody>
      </p:sp>
      <p:sp>
        <p:nvSpPr>
          <p:cNvPr id="3" name="Content Placeholder 2"/>
          <p:cNvSpPr>
            <a:spLocks noGrp="1"/>
          </p:cNvSpPr>
          <p:nvPr>
            <p:ph idx="1"/>
          </p:nvPr>
        </p:nvSpPr>
        <p:spPr>
          <a:xfrm>
            <a:off x="2252311" y="2133599"/>
            <a:ext cx="9615637" cy="4170947"/>
          </a:xfrm>
        </p:spPr>
        <p:txBody>
          <a:bodyPr>
            <a:normAutofit/>
          </a:bodyPr>
          <a:lstStyle/>
          <a:p>
            <a:r>
              <a:rPr lang="en-JM" sz="4000" dirty="0">
                <a:solidFill>
                  <a:srgbClr val="C00000"/>
                </a:solidFill>
              </a:rPr>
              <a:t>Factual monopoly</a:t>
            </a:r>
            <a:r>
              <a:rPr lang="en-JM" sz="4000" dirty="0"/>
              <a:t>: some other factor which restricts competition.</a:t>
            </a:r>
          </a:p>
          <a:p>
            <a:pPr marL="0" indent="0">
              <a:buNone/>
            </a:pPr>
            <a:endParaRPr lang="en-JM" sz="4000" dirty="0"/>
          </a:p>
          <a:p>
            <a:r>
              <a:rPr lang="en-JM" sz="4000" dirty="0">
                <a:solidFill>
                  <a:srgbClr val="C00000"/>
                </a:solidFill>
              </a:rPr>
              <a:t>For example</a:t>
            </a:r>
            <a:r>
              <a:rPr lang="en-JM" sz="4000" dirty="0"/>
              <a:t>, Dunns River Falls or Fort Charles, Port Royal</a:t>
            </a:r>
          </a:p>
          <a:p>
            <a:endParaRPr lang="en-JM" sz="3200" dirty="0"/>
          </a:p>
        </p:txBody>
      </p:sp>
    </p:spTree>
    <p:extLst>
      <p:ext uri="{BB962C8B-B14F-4D97-AF65-F5344CB8AC3E}">
        <p14:creationId xmlns:p14="http://schemas.microsoft.com/office/powerpoint/2010/main" val="1320134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3179" y="336884"/>
            <a:ext cx="9894770" cy="1328287"/>
          </a:xfrm>
        </p:spPr>
        <p:txBody>
          <a:bodyPr>
            <a:noAutofit/>
          </a:bodyPr>
          <a:lstStyle/>
          <a:p>
            <a:r>
              <a:rPr lang="en-JM" sz="4800" b="1" dirty="0">
                <a:solidFill>
                  <a:schemeClr val="tx1"/>
                </a:solidFill>
              </a:rPr>
              <a:t>PROFITS METHOD OR ACCOUNTS METHOD</a:t>
            </a:r>
          </a:p>
        </p:txBody>
      </p:sp>
      <p:sp>
        <p:nvSpPr>
          <p:cNvPr id="3" name="Content Placeholder 2"/>
          <p:cNvSpPr>
            <a:spLocks noGrp="1"/>
          </p:cNvSpPr>
          <p:nvPr>
            <p:ph idx="1"/>
          </p:nvPr>
        </p:nvSpPr>
        <p:spPr>
          <a:xfrm>
            <a:off x="1337913" y="2011679"/>
            <a:ext cx="10530036" cy="4610501"/>
          </a:xfrm>
        </p:spPr>
        <p:txBody>
          <a:bodyPr>
            <a:noAutofit/>
          </a:bodyPr>
          <a:lstStyle/>
          <a:p>
            <a:r>
              <a:rPr lang="en-JM" sz="3200" dirty="0"/>
              <a:t>Where there is an element of monopoly, it is not possible to use the comparative method of valuation</a:t>
            </a:r>
          </a:p>
          <a:p>
            <a:r>
              <a:rPr lang="en-JM" sz="3200" dirty="0"/>
              <a:t>The valuer attempts to estimate the rental value of a property in order to derive the capital value</a:t>
            </a:r>
          </a:p>
          <a:p>
            <a:r>
              <a:rPr lang="en-JM" sz="3200" dirty="0"/>
              <a:t>Profits are made on an annual basis and any figure obtained from them will be on an annual basis.</a:t>
            </a:r>
          </a:p>
          <a:p>
            <a:pPr marL="1146175" indent="0">
              <a:buNone/>
            </a:pPr>
            <a:endParaRPr lang="en-JM" sz="2000" dirty="0"/>
          </a:p>
        </p:txBody>
      </p:sp>
    </p:spTree>
    <p:extLst>
      <p:ext uri="{BB962C8B-B14F-4D97-AF65-F5344CB8AC3E}">
        <p14:creationId xmlns:p14="http://schemas.microsoft.com/office/powerpoint/2010/main" val="366218788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053" y="624110"/>
            <a:ext cx="10058400" cy="1280890"/>
          </a:xfrm>
        </p:spPr>
        <p:txBody>
          <a:bodyPr>
            <a:noAutofit/>
          </a:bodyPr>
          <a:lstStyle/>
          <a:p>
            <a:r>
              <a:rPr lang="en-JM" sz="4000" b="1" dirty="0">
                <a:solidFill>
                  <a:schemeClr val="tx1"/>
                </a:solidFill>
              </a:rPr>
              <a:t>PROFITS METHOD OR ACCOUNTS METHOD</a:t>
            </a:r>
            <a:endParaRPr lang="en-JM" sz="4000" dirty="0"/>
          </a:p>
        </p:txBody>
      </p:sp>
      <p:sp>
        <p:nvSpPr>
          <p:cNvPr id="3" name="Content Placeholder 2"/>
          <p:cNvSpPr>
            <a:spLocks noGrp="1"/>
          </p:cNvSpPr>
          <p:nvPr>
            <p:ph idx="1"/>
          </p:nvPr>
        </p:nvSpPr>
        <p:spPr>
          <a:xfrm>
            <a:off x="2117558" y="2338939"/>
            <a:ext cx="9760017" cy="4255677"/>
          </a:xfrm>
        </p:spPr>
        <p:txBody>
          <a:bodyPr>
            <a:normAutofit/>
          </a:bodyPr>
          <a:lstStyle/>
          <a:p>
            <a:r>
              <a:rPr lang="en-JM" sz="3600" b="1" dirty="0">
                <a:solidFill>
                  <a:srgbClr val="C00000"/>
                </a:solidFill>
              </a:rPr>
              <a:t>The method is based on the following:</a:t>
            </a:r>
          </a:p>
          <a:p>
            <a:pPr marL="2800350" indent="115888">
              <a:buFont typeface="Wingdings" panose="05000000000000000000" pitchFamily="2" charset="2"/>
              <a:buChar char="q"/>
            </a:pPr>
            <a:r>
              <a:rPr lang="en-JM" sz="3600" b="1" dirty="0">
                <a:solidFill>
                  <a:srgbClr val="C00000"/>
                </a:solidFill>
              </a:rPr>
              <a:t>    </a:t>
            </a:r>
            <a:r>
              <a:rPr lang="en-JM" sz="3600" dirty="0">
                <a:solidFill>
                  <a:schemeClr val="tx1"/>
                </a:solidFill>
              </a:rPr>
              <a:t>GROSS EARNINGS</a:t>
            </a:r>
          </a:p>
          <a:p>
            <a:pPr marL="404813" indent="452438">
              <a:buFont typeface="Wingdings" panose="05000000000000000000" pitchFamily="2" charset="2"/>
              <a:buChar char="q"/>
            </a:pPr>
            <a:r>
              <a:rPr lang="en-JM" sz="3600" b="1" i="1" dirty="0">
                <a:solidFill>
                  <a:schemeClr val="tx1"/>
                </a:solidFill>
              </a:rPr>
              <a:t>less</a:t>
            </a:r>
            <a:r>
              <a:rPr lang="en-JM" sz="3600" dirty="0">
                <a:solidFill>
                  <a:schemeClr val="tx1"/>
                </a:solidFill>
              </a:rPr>
              <a:t>                WORKING EXPENSES</a:t>
            </a:r>
          </a:p>
          <a:p>
            <a:pPr marL="404813" indent="452438">
              <a:buFont typeface="Wingdings" panose="05000000000000000000" pitchFamily="2" charset="2"/>
              <a:buChar char="q"/>
            </a:pPr>
            <a:r>
              <a:rPr lang="en-JM" sz="3600" b="1" i="1" dirty="0">
                <a:solidFill>
                  <a:schemeClr val="tx1"/>
                </a:solidFill>
              </a:rPr>
              <a:t>is equal to</a:t>
            </a:r>
            <a:r>
              <a:rPr lang="en-JM" sz="3600" i="1" dirty="0">
                <a:solidFill>
                  <a:schemeClr val="tx1"/>
                </a:solidFill>
              </a:rPr>
              <a:t>     </a:t>
            </a:r>
            <a:r>
              <a:rPr lang="en-JM" sz="3600" dirty="0">
                <a:solidFill>
                  <a:schemeClr val="tx1"/>
                </a:solidFill>
              </a:rPr>
              <a:t>GROSS PROFIT</a:t>
            </a:r>
          </a:p>
          <a:p>
            <a:pPr marL="404813" indent="452438">
              <a:buFont typeface="Wingdings" panose="05000000000000000000" pitchFamily="2" charset="2"/>
              <a:buChar char="q"/>
            </a:pPr>
            <a:r>
              <a:rPr lang="en-JM" sz="3600" b="1" i="1" dirty="0">
                <a:solidFill>
                  <a:schemeClr val="tx1"/>
                </a:solidFill>
              </a:rPr>
              <a:t>less</a:t>
            </a:r>
            <a:r>
              <a:rPr lang="en-JM" sz="3600" dirty="0">
                <a:solidFill>
                  <a:schemeClr val="tx1"/>
                </a:solidFill>
              </a:rPr>
              <a:t>                 TAX</a:t>
            </a:r>
          </a:p>
          <a:p>
            <a:pPr marL="404813" indent="452438">
              <a:buFont typeface="Wingdings" panose="05000000000000000000" pitchFamily="2" charset="2"/>
              <a:buChar char="q"/>
            </a:pPr>
            <a:r>
              <a:rPr lang="en-JM" sz="3600" dirty="0">
                <a:solidFill>
                  <a:schemeClr val="tx1"/>
                </a:solidFill>
              </a:rPr>
              <a:t> </a:t>
            </a:r>
            <a:r>
              <a:rPr lang="en-JM" sz="3600" b="1" i="1" dirty="0">
                <a:solidFill>
                  <a:schemeClr val="tx1"/>
                </a:solidFill>
              </a:rPr>
              <a:t>is equal to     </a:t>
            </a:r>
            <a:r>
              <a:rPr lang="en-JM" sz="3600" dirty="0">
                <a:solidFill>
                  <a:schemeClr val="tx1"/>
                </a:solidFill>
              </a:rPr>
              <a:t>NET PROFIT PER ANNUM</a:t>
            </a:r>
          </a:p>
          <a:p>
            <a:pPr marL="2174875" indent="163513">
              <a:buFont typeface="Wingdings" panose="05000000000000000000" pitchFamily="2" charset="2"/>
              <a:buChar char="q"/>
            </a:pPr>
            <a:endParaRPr lang="en-JM" sz="3600" b="1" dirty="0">
              <a:solidFill>
                <a:schemeClr val="tx1"/>
              </a:solidFill>
            </a:endParaRPr>
          </a:p>
          <a:p>
            <a:endParaRPr lang="en-JM" sz="3600" b="1" dirty="0">
              <a:solidFill>
                <a:srgbClr val="C00000"/>
              </a:solidFill>
            </a:endParaRPr>
          </a:p>
        </p:txBody>
      </p:sp>
    </p:spTree>
    <p:extLst>
      <p:ext uri="{BB962C8B-B14F-4D97-AF65-F5344CB8AC3E}">
        <p14:creationId xmlns:p14="http://schemas.microsoft.com/office/powerpoint/2010/main" val="21186020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7301" y="624110"/>
            <a:ext cx="10096901" cy="1280890"/>
          </a:xfrm>
        </p:spPr>
        <p:txBody>
          <a:bodyPr>
            <a:noAutofit/>
          </a:bodyPr>
          <a:lstStyle/>
          <a:p>
            <a:r>
              <a:rPr lang="en-JM" sz="4400" b="1" dirty="0">
                <a:solidFill>
                  <a:schemeClr val="tx1"/>
                </a:solidFill>
              </a:rPr>
              <a:t>PROFITS METHOD OR ACCOUNTS METHOD</a:t>
            </a:r>
            <a:endParaRPr lang="en-JM" sz="4400" dirty="0"/>
          </a:p>
        </p:txBody>
      </p:sp>
      <p:sp>
        <p:nvSpPr>
          <p:cNvPr id="3" name="Content Placeholder 2"/>
          <p:cNvSpPr>
            <a:spLocks noGrp="1"/>
          </p:cNvSpPr>
          <p:nvPr>
            <p:ph idx="1"/>
          </p:nvPr>
        </p:nvSpPr>
        <p:spPr>
          <a:xfrm>
            <a:off x="1867301" y="2133599"/>
            <a:ext cx="10019899" cy="4430829"/>
          </a:xfrm>
        </p:spPr>
        <p:txBody>
          <a:bodyPr>
            <a:noAutofit/>
          </a:bodyPr>
          <a:lstStyle/>
          <a:p>
            <a:r>
              <a:rPr lang="en-JM" sz="3600" dirty="0"/>
              <a:t>Allowances must be made from net profit for interest on capital sums expended </a:t>
            </a:r>
          </a:p>
          <a:p>
            <a:pPr marL="0" indent="0">
              <a:buNone/>
            </a:pPr>
            <a:endParaRPr lang="en-JM" sz="3600" dirty="0"/>
          </a:p>
          <a:p>
            <a:r>
              <a:rPr lang="en-JM" sz="3600" dirty="0"/>
              <a:t>Figure derived can be converted to a capital sum by using a multiplier which should be market derived.</a:t>
            </a:r>
          </a:p>
        </p:txBody>
      </p:sp>
    </p:spTree>
    <p:extLst>
      <p:ext uri="{BB962C8B-B14F-4D97-AF65-F5344CB8AC3E}">
        <p14:creationId xmlns:p14="http://schemas.microsoft.com/office/powerpoint/2010/main" val="229113931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COST OR CONTRACTOR’S METHOD</a:t>
            </a:r>
          </a:p>
        </p:txBody>
      </p:sp>
      <p:sp>
        <p:nvSpPr>
          <p:cNvPr id="3" name="Content Placeholder 2"/>
          <p:cNvSpPr>
            <a:spLocks noGrp="1"/>
          </p:cNvSpPr>
          <p:nvPr>
            <p:ph idx="1"/>
          </p:nvPr>
        </p:nvSpPr>
        <p:spPr>
          <a:xfrm>
            <a:off x="1376413" y="2396691"/>
            <a:ext cx="10703292" cy="4196613"/>
          </a:xfrm>
        </p:spPr>
        <p:txBody>
          <a:bodyPr>
            <a:noAutofit/>
          </a:bodyPr>
          <a:lstStyle/>
          <a:p>
            <a:r>
              <a:rPr lang="en-JM" sz="3200" dirty="0"/>
              <a:t>Method used to value properties for which there is little or no sales evidence </a:t>
            </a:r>
            <a:r>
              <a:rPr lang="en-JM" sz="3200" b="1" dirty="0"/>
              <a:t>or</a:t>
            </a:r>
          </a:p>
          <a:p>
            <a:r>
              <a:rPr lang="en-JM" sz="3200" dirty="0">
                <a:solidFill>
                  <a:srgbClr val="FF0000"/>
                </a:solidFill>
              </a:rPr>
              <a:t>Where property cannot be valued by reference to its trading potential</a:t>
            </a:r>
          </a:p>
          <a:p>
            <a:r>
              <a:rPr lang="en-JM" sz="3200" dirty="0"/>
              <a:t>Applied to properties which seldom change  hands and for which there are few comparables</a:t>
            </a:r>
          </a:p>
          <a:p>
            <a:r>
              <a:rPr lang="en-JM" sz="3200" dirty="0">
                <a:solidFill>
                  <a:srgbClr val="FF0000"/>
                </a:solidFill>
              </a:rPr>
              <a:t>COST AND VALUE ARE RARELY THE SAME !</a:t>
            </a:r>
          </a:p>
        </p:txBody>
      </p:sp>
    </p:spTree>
    <p:extLst>
      <p:ext uri="{BB962C8B-B14F-4D97-AF65-F5344CB8AC3E}">
        <p14:creationId xmlns:p14="http://schemas.microsoft.com/office/powerpoint/2010/main" val="268281436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COST OR CONTRACTOR’S METHOD</a:t>
            </a:r>
          </a:p>
        </p:txBody>
      </p:sp>
      <p:sp>
        <p:nvSpPr>
          <p:cNvPr id="3" name="Content Placeholder 2"/>
          <p:cNvSpPr>
            <a:spLocks noGrp="1"/>
          </p:cNvSpPr>
          <p:nvPr>
            <p:ph idx="1"/>
          </p:nvPr>
        </p:nvSpPr>
        <p:spPr>
          <a:xfrm>
            <a:off x="1588167" y="2338938"/>
            <a:ext cx="10318283" cy="4379495"/>
          </a:xfrm>
        </p:spPr>
        <p:txBody>
          <a:bodyPr/>
          <a:lstStyle/>
          <a:p>
            <a:r>
              <a:rPr lang="en-JM" sz="2800" dirty="0"/>
              <a:t>The method is based loosely on the assumption that </a:t>
            </a:r>
            <a:r>
              <a:rPr lang="en-JM" sz="2800" dirty="0">
                <a:solidFill>
                  <a:srgbClr val="C00000"/>
                </a:solidFill>
              </a:rPr>
              <a:t>COST</a:t>
            </a:r>
            <a:r>
              <a:rPr lang="en-JM" sz="2800" dirty="0"/>
              <a:t> and </a:t>
            </a:r>
            <a:r>
              <a:rPr lang="en-JM" sz="2800" dirty="0">
                <a:solidFill>
                  <a:srgbClr val="C00000"/>
                </a:solidFill>
              </a:rPr>
              <a:t>VALUE</a:t>
            </a:r>
            <a:r>
              <a:rPr lang="en-JM" sz="2800" dirty="0"/>
              <a:t> are related</a:t>
            </a:r>
          </a:p>
          <a:p>
            <a:r>
              <a:rPr lang="en-JM" sz="2800" dirty="0"/>
              <a:t>Method is used infrequently and is a method of last resort</a:t>
            </a:r>
          </a:p>
          <a:p>
            <a:r>
              <a:rPr lang="en-JM" sz="2800" b="1" dirty="0">
                <a:solidFill>
                  <a:srgbClr val="FF0000"/>
                </a:solidFill>
              </a:rPr>
              <a:t>Basic theory of the contractor’s method:</a:t>
            </a:r>
          </a:p>
          <a:p>
            <a:pPr indent="744538">
              <a:buFont typeface="Wingdings" panose="05000000000000000000" pitchFamily="2" charset="2"/>
              <a:buChar char="v"/>
            </a:pPr>
            <a:r>
              <a:rPr lang="en-JM" sz="2800" b="1" dirty="0">
                <a:solidFill>
                  <a:schemeClr val="tx1"/>
                </a:solidFill>
              </a:rPr>
              <a:t>the cost of the site</a:t>
            </a:r>
          </a:p>
          <a:p>
            <a:pPr indent="744538">
              <a:buFont typeface="Wingdings" panose="05000000000000000000" pitchFamily="2" charset="2"/>
              <a:buChar char="v"/>
            </a:pPr>
            <a:r>
              <a:rPr lang="en-JM" sz="2800" b="1" dirty="0">
                <a:solidFill>
                  <a:schemeClr val="tx1"/>
                </a:solidFill>
              </a:rPr>
              <a:t>plus the cost of the building</a:t>
            </a:r>
          </a:p>
          <a:p>
            <a:pPr indent="744538">
              <a:buFont typeface="Wingdings" panose="05000000000000000000" pitchFamily="2" charset="2"/>
              <a:buChar char="v"/>
            </a:pPr>
            <a:r>
              <a:rPr lang="en-JM" sz="2800" b="1" dirty="0">
                <a:solidFill>
                  <a:schemeClr val="tx1"/>
                </a:solidFill>
              </a:rPr>
              <a:t>gives the value of the land and the building</a:t>
            </a:r>
          </a:p>
          <a:p>
            <a:pPr indent="744538">
              <a:buFont typeface="Wingdings" panose="05000000000000000000" pitchFamily="2" charset="2"/>
              <a:buChar char="v"/>
            </a:pPr>
            <a:endParaRPr lang="en-JM" b="1" dirty="0">
              <a:solidFill>
                <a:srgbClr val="FF0000"/>
              </a:solidFill>
            </a:endParaRPr>
          </a:p>
          <a:p>
            <a:endParaRPr lang="en-JM" dirty="0"/>
          </a:p>
          <a:p>
            <a:endParaRPr lang="en-JM" dirty="0"/>
          </a:p>
          <a:p>
            <a:endParaRPr lang="en-JM" dirty="0"/>
          </a:p>
          <a:p>
            <a:endParaRPr lang="en-JM" dirty="0"/>
          </a:p>
        </p:txBody>
      </p:sp>
    </p:spTree>
    <p:extLst>
      <p:ext uri="{BB962C8B-B14F-4D97-AF65-F5344CB8AC3E}">
        <p14:creationId xmlns:p14="http://schemas.microsoft.com/office/powerpoint/2010/main" val="3006050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430" y="298383"/>
            <a:ext cx="9512182" cy="1106905"/>
          </a:xfrm>
        </p:spPr>
        <p:txBody>
          <a:bodyPr>
            <a:normAutofit fontScale="90000"/>
          </a:bodyPr>
          <a:lstStyle/>
          <a:p>
            <a:r>
              <a:rPr lang="en-JM" sz="4400" b="1" dirty="0"/>
              <a:t>THE HOUSE</a:t>
            </a:r>
            <a:br>
              <a:rPr lang="en-JM" b="1" dirty="0"/>
            </a:br>
            <a:br>
              <a:rPr lang="en-JM" b="1" dirty="0"/>
            </a:br>
            <a:r>
              <a:rPr lang="en-JM" sz="4000" b="1" dirty="0"/>
              <a:t>Area of site: </a:t>
            </a:r>
            <a:r>
              <a:rPr lang="en-JM" sz="4000" dirty="0"/>
              <a:t>20,000 </a:t>
            </a:r>
            <a:r>
              <a:rPr lang="en-JM" sz="4000" dirty="0" err="1"/>
              <a:t>sq</a:t>
            </a:r>
            <a:r>
              <a:rPr lang="en-JM" sz="4000" dirty="0"/>
              <a:t> ft.</a:t>
            </a:r>
            <a:br>
              <a:rPr lang="en-JM" sz="4000" dirty="0"/>
            </a:br>
            <a:br>
              <a:rPr lang="en-JM" sz="4000" dirty="0"/>
            </a:br>
            <a:r>
              <a:rPr lang="en-JM" sz="4000" b="1" dirty="0"/>
              <a:t>Description of site</a:t>
            </a:r>
            <a:r>
              <a:rPr lang="en-JM" sz="4000" dirty="0"/>
              <a:t>: level throughout</a:t>
            </a:r>
            <a:br>
              <a:rPr lang="en-JM" sz="4000" dirty="0"/>
            </a:br>
            <a:br>
              <a:rPr lang="en-JM" sz="4000" dirty="0"/>
            </a:br>
            <a:r>
              <a:rPr lang="en-JM" sz="4000" b="1" dirty="0"/>
              <a:t>Facilities: </a:t>
            </a:r>
            <a:r>
              <a:rPr lang="en-JM" sz="4000" dirty="0"/>
              <a:t>4 bedrooms, 4 bathrooms, powder room, living/dining,  kitchen, helpers quarters</a:t>
            </a:r>
            <a:br>
              <a:rPr lang="en-JM" sz="4000" dirty="0"/>
            </a:br>
            <a:br>
              <a:rPr lang="en-JM" sz="4000" dirty="0"/>
            </a:br>
            <a:r>
              <a:rPr lang="en-JM" sz="4000" b="1" dirty="0"/>
              <a:t>Area of Building: </a:t>
            </a:r>
            <a:r>
              <a:rPr lang="en-JM" sz="4000" dirty="0"/>
              <a:t>2,000 sq. ft.</a:t>
            </a:r>
            <a:br>
              <a:rPr lang="en-JM" sz="4000" dirty="0"/>
            </a:br>
            <a:endParaRPr lang="en-JM" sz="4000" dirty="0"/>
          </a:p>
        </p:txBody>
      </p:sp>
    </p:spTree>
    <p:extLst>
      <p:ext uri="{BB962C8B-B14F-4D97-AF65-F5344CB8AC3E}">
        <p14:creationId xmlns:p14="http://schemas.microsoft.com/office/powerpoint/2010/main" val="108384671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COST OR CONTRACTOR’S METHOD</a:t>
            </a:r>
          </a:p>
        </p:txBody>
      </p:sp>
      <p:sp>
        <p:nvSpPr>
          <p:cNvPr id="3" name="Content Placeholder 2"/>
          <p:cNvSpPr>
            <a:spLocks noGrp="1"/>
          </p:cNvSpPr>
          <p:nvPr>
            <p:ph idx="1"/>
          </p:nvPr>
        </p:nvSpPr>
        <p:spPr>
          <a:xfrm>
            <a:off x="2217412" y="2435192"/>
            <a:ext cx="9367804" cy="4149799"/>
          </a:xfrm>
        </p:spPr>
        <p:txBody>
          <a:bodyPr>
            <a:normAutofit lnSpcReduction="10000"/>
          </a:bodyPr>
          <a:lstStyle/>
          <a:p>
            <a:endParaRPr lang="en-JM" dirty="0"/>
          </a:p>
          <a:p>
            <a:r>
              <a:rPr lang="en-JM" sz="2800" dirty="0"/>
              <a:t>Types of Properties for which this method is used:</a:t>
            </a:r>
          </a:p>
          <a:p>
            <a:pPr marL="1087438" indent="231775">
              <a:buFont typeface="Wingdings" panose="05000000000000000000" pitchFamily="2" charset="2"/>
              <a:buChar char="v"/>
            </a:pPr>
            <a:r>
              <a:rPr lang="en-JM" sz="2800" dirty="0"/>
              <a:t> Hospitals</a:t>
            </a:r>
          </a:p>
          <a:p>
            <a:pPr marL="1087438" indent="231775">
              <a:buFont typeface="Wingdings" panose="05000000000000000000" pitchFamily="2" charset="2"/>
              <a:buChar char="v"/>
            </a:pPr>
            <a:r>
              <a:rPr lang="en-JM" sz="2800" dirty="0"/>
              <a:t> Town halls</a:t>
            </a:r>
          </a:p>
          <a:p>
            <a:pPr marL="1087438" indent="231775">
              <a:buFont typeface="Wingdings" panose="05000000000000000000" pitchFamily="2" charset="2"/>
              <a:buChar char="v"/>
            </a:pPr>
            <a:r>
              <a:rPr lang="en-JM" sz="2800" dirty="0"/>
              <a:t> Schools</a:t>
            </a:r>
          </a:p>
          <a:p>
            <a:pPr marL="1087438" indent="231775">
              <a:buFont typeface="Wingdings" panose="05000000000000000000" pitchFamily="2" charset="2"/>
              <a:buChar char="v"/>
            </a:pPr>
            <a:r>
              <a:rPr lang="en-JM" sz="2800" dirty="0"/>
              <a:t> Libraries</a:t>
            </a:r>
          </a:p>
          <a:p>
            <a:pPr marL="1087438" indent="231775">
              <a:buFont typeface="Wingdings" panose="05000000000000000000" pitchFamily="2" charset="2"/>
              <a:buChar char="v"/>
            </a:pPr>
            <a:r>
              <a:rPr lang="en-JM" sz="2800" dirty="0"/>
              <a:t> Police stations</a:t>
            </a:r>
          </a:p>
          <a:p>
            <a:pPr marL="1087438" indent="231775">
              <a:buFont typeface="Wingdings" panose="05000000000000000000" pitchFamily="2" charset="2"/>
              <a:buChar char="v"/>
            </a:pPr>
            <a:r>
              <a:rPr lang="en-JM" sz="2800" dirty="0"/>
              <a:t> Other such public/institutional buildings</a:t>
            </a:r>
          </a:p>
          <a:p>
            <a:pPr marL="1087438" indent="231775">
              <a:buFont typeface="Wingdings" panose="05000000000000000000" pitchFamily="2" charset="2"/>
              <a:buChar char="v"/>
            </a:pPr>
            <a:endParaRPr lang="en-JM" dirty="0"/>
          </a:p>
          <a:p>
            <a:pPr marL="1087438" indent="231775">
              <a:buFont typeface="Wingdings" panose="05000000000000000000" pitchFamily="2" charset="2"/>
              <a:buChar char="v"/>
            </a:pPr>
            <a:endParaRPr lang="en-JM" dirty="0"/>
          </a:p>
          <a:p>
            <a:endParaRPr lang="en-JM" dirty="0"/>
          </a:p>
        </p:txBody>
      </p:sp>
    </p:spTree>
    <p:extLst>
      <p:ext uri="{BB962C8B-B14F-4D97-AF65-F5344CB8AC3E}">
        <p14:creationId xmlns:p14="http://schemas.microsoft.com/office/powerpoint/2010/main" val="417062799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COST OR CONTRACTOR’S METHOD</a:t>
            </a:r>
          </a:p>
        </p:txBody>
      </p:sp>
      <p:sp>
        <p:nvSpPr>
          <p:cNvPr id="3" name="Content Placeholder 2"/>
          <p:cNvSpPr>
            <a:spLocks noGrp="1"/>
          </p:cNvSpPr>
          <p:nvPr>
            <p:ph idx="1"/>
          </p:nvPr>
        </p:nvSpPr>
        <p:spPr>
          <a:xfrm>
            <a:off x="1434163" y="2133599"/>
            <a:ext cx="10337533" cy="4440455"/>
          </a:xfrm>
        </p:spPr>
        <p:txBody>
          <a:bodyPr>
            <a:normAutofit lnSpcReduction="10000"/>
          </a:bodyPr>
          <a:lstStyle/>
          <a:p>
            <a:r>
              <a:rPr lang="en-JM" sz="3200" dirty="0">
                <a:solidFill>
                  <a:srgbClr val="C00000"/>
                </a:solidFill>
              </a:rPr>
              <a:t>Use not however restricted to those types of buildings</a:t>
            </a:r>
          </a:p>
          <a:p>
            <a:r>
              <a:rPr lang="en-JM" sz="3200" dirty="0"/>
              <a:t>Cost is normally only one factor that may affect demand and supply and therefore value</a:t>
            </a:r>
          </a:p>
          <a:p>
            <a:r>
              <a:rPr lang="en-JM" sz="3200" dirty="0">
                <a:solidFill>
                  <a:srgbClr val="C00000"/>
                </a:solidFill>
              </a:rPr>
              <a:t>It is a predominant factor with those types of buildings</a:t>
            </a:r>
          </a:p>
          <a:p>
            <a:r>
              <a:rPr lang="en-JM" sz="3200" dirty="0"/>
              <a:t>Persons could choose to either purchase an existing  building </a:t>
            </a:r>
            <a:r>
              <a:rPr lang="en-JM" sz="3200" b="1" dirty="0"/>
              <a:t>or</a:t>
            </a:r>
            <a:r>
              <a:rPr lang="en-JM" sz="3200" dirty="0"/>
              <a:t> acquire a site and construct a building</a:t>
            </a:r>
          </a:p>
          <a:p>
            <a:endParaRPr lang="en-JM" dirty="0"/>
          </a:p>
        </p:txBody>
      </p:sp>
    </p:spTree>
    <p:extLst>
      <p:ext uri="{BB962C8B-B14F-4D97-AF65-F5344CB8AC3E}">
        <p14:creationId xmlns:p14="http://schemas.microsoft.com/office/powerpoint/2010/main" val="13128133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COST OR CONTRACTOR’S METHOD</a:t>
            </a:r>
          </a:p>
        </p:txBody>
      </p:sp>
      <p:sp>
        <p:nvSpPr>
          <p:cNvPr id="3" name="Content Placeholder 2"/>
          <p:cNvSpPr>
            <a:spLocks noGrp="1"/>
          </p:cNvSpPr>
          <p:nvPr>
            <p:ph idx="1"/>
          </p:nvPr>
        </p:nvSpPr>
        <p:spPr>
          <a:xfrm>
            <a:off x="1376413" y="2133599"/>
            <a:ext cx="10472286" cy="4459705"/>
          </a:xfrm>
        </p:spPr>
        <p:txBody>
          <a:bodyPr>
            <a:normAutofit/>
          </a:bodyPr>
          <a:lstStyle/>
          <a:p>
            <a:r>
              <a:rPr lang="en-JM" sz="2800" dirty="0"/>
              <a:t>Consideration must be taken of the fact that the structure being valued is not a new building:</a:t>
            </a:r>
          </a:p>
          <a:p>
            <a:pPr indent="571500">
              <a:buFont typeface="Wingdings" panose="05000000000000000000" pitchFamily="2" charset="2"/>
              <a:buChar char="v"/>
            </a:pPr>
            <a:r>
              <a:rPr lang="en-JM" sz="2800" dirty="0"/>
              <a:t>adjustments must be made for wear and tear from previous use</a:t>
            </a:r>
          </a:p>
          <a:p>
            <a:pPr indent="571500">
              <a:buFont typeface="Wingdings" panose="05000000000000000000" pitchFamily="2" charset="2"/>
              <a:buChar char="v"/>
            </a:pPr>
            <a:r>
              <a:rPr lang="en-JM" sz="2800" dirty="0"/>
              <a:t>might also be obsolescence since original construction</a:t>
            </a:r>
          </a:p>
          <a:p>
            <a:pPr indent="0">
              <a:buNone/>
            </a:pPr>
            <a:endParaRPr lang="en-JM" sz="2800" dirty="0"/>
          </a:p>
          <a:p>
            <a:pPr marL="628650" indent="-285750">
              <a:buFont typeface="Wingdings" panose="05000000000000000000" pitchFamily="2" charset="2"/>
              <a:buChar char="q"/>
            </a:pPr>
            <a:r>
              <a:rPr lang="en-JM" sz="2800" dirty="0"/>
              <a:t> </a:t>
            </a:r>
            <a:r>
              <a:rPr lang="en-JM" sz="2800" dirty="0">
                <a:solidFill>
                  <a:srgbClr val="C00000"/>
                </a:solidFill>
              </a:rPr>
              <a:t>deduction made to allow for both depreciation of the buildings and obsolescence of design</a:t>
            </a:r>
          </a:p>
          <a:p>
            <a:pPr indent="571500">
              <a:buFont typeface="Wingdings" panose="05000000000000000000" pitchFamily="2" charset="2"/>
              <a:buChar char="v"/>
            </a:pPr>
            <a:endParaRPr lang="en-JM" dirty="0"/>
          </a:p>
          <a:p>
            <a:pPr indent="571500">
              <a:buFont typeface="Wingdings" panose="05000000000000000000" pitchFamily="2" charset="2"/>
              <a:buChar char="v"/>
            </a:pPr>
            <a:endParaRPr lang="en-JM" dirty="0"/>
          </a:p>
          <a:p>
            <a:pPr indent="571500">
              <a:buFont typeface="Wingdings" panose="05000000000000000000" pitchFamily="2" charset="2"/>
              <a:buChar char="v"/>
            </a:pPr>
            <a:endParaRPr lang="en-JM" dirty="0"/>
          </a:p>
        </p:txBody>
      </p:sp>
    </p:spTree>
    <p:extLst>
      <p:ext uri="{BB962C8B-B14F-4D97-AF65-F5344CB8AC3E}">
        <p14:creationId xmlns:p14="http://schemas.microsoft.com/office/powerpoint/2010/main" val="273227651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COST OR CONTRACTOR’S METHOD</a:t>
            </a:r>
          </a:p>
        </p:txBody>
      </p:sp>
      <p:sp>
        <p:nvSpPr>
          <p:cNvPr id="3" name="Content Placeholder 2"/>
          <p:cNvSpPr>
            <a:spLocks noGrp="1"/>
          </p:cNvSpPr>
          <p:nvPr>
            <p:ph idx="1"/>
          </p:nvPr>
        </p:nvSpPr>
        <p:spPr>
          <a:xfrm>
            <a:off x="1232033" y="2133599"/>
            <a:ext cx="10751419" cy="4411579"/>
          </a:xfrm>
        </p:spPr>
        <p:txBody>
          <a:bodyPr>
            <a:normAutofit lnSpcReduction="10000"/>
          </a:bodyPr>
          <a:lstStyle/>
          <a:p>
            <a:pPr indent="571500">
              <a:buFont typeface="Wingdings" panose="05000000000000000000" pitchFamily="2" charset="2"/>
              <a:buChar char="v"/>
            </a:pPr>
            <a:endParaRPr lang="en-JM" dirty="0"/>
          </a:p>
          <a:p>
            <a:pPr indent="571500">
              <a:buFont typeface="Wingdings" panose="05000000000000000000" pitchFamily="2" charset="2"/>
              <a:buChar char="v"/>
            </a:pPr>
            <a:r>
              <a:rPr lang="en-JM" sz="3200" b="1" dirty="0">
                <a:solidFill>
                  <a:srgbClr val="C00000"/>
                </a:solidFill>
              </a:rPr>
              <a:t>BASIC VALUATION APPROACH:</a:t>
            </a:r>
          </a:p>
          <a:p>
            <a:pPr indent="0">
              <a:buNone/>
            </a:pPr>
            <a:r>
              <a:rPr lang="en-JM" sz="3200" b="1" i="1" dirty="0">
                <a:solidFill>
                  <a:srgbClr val="C00000"/>
                </a:solidFill>
              </a:rPr>
              <a:t>                             </a:t>
            </a:r>
            <a:r>
              <a:rPr lang="en-JM" sz="3200" b="1" i="1" dirty="0">
                <a:solidFill>
                  <a:schemeClr val="tx1"/>
                </a:solidFill>
              </a:rPr>
              <a:t>Basic Cost of Building</a:t>
            </a:r>
          </a:p>
          <a:p>
            <a:pPr marL="682625" indent="-114300">
              <a:buFont typeface="Wingdings" panose="05000000000000000000" pitchFamily="2" charset="2"/>
              <a:buChar char="q"/>
            </a:pPr>
            <a:r>
              <a:rPr lang="en-JM" sz="3200" i="1" dirty="0">
                <a:solidFill>
                  <a:schemeClr val="tx1"/>
                </a:solidFill>
              </a:rPr>
              <a:t> </a:t>
            </a:r>
            <a:r>
              <a:rPr lang="en-JM" sz="3200" b="1" i="1" dirty="0">
                <a:solidFill>
                  <a:schemeClr val="tx1"/>
                </a:solidFill>
              </a:rPr>
              <a:t>plus</a:t>
            </a:r>
            <a:r>
              <a:rPr lang="en-JM" sz="3200" i="1" dirty="0">
                <a:solidFill>
                  <a:schemeClr val="tx1"/>
                </a:solidFill>
              </a:rPr>
              <a:t>                Professional Fees, inclusive of GCT</a:t>
            </a:r>
          </a:p>
          <a:p>
            <a:pPr marL="1082675" indent="-457200">
              <a:buFont typeface="Wingdings" panose="05000000000000000000" pitchFamily="2" charset="2"/>
              <a:buChar char="q"/>
            </a:pPr>
            <a:r>
              <a:rPr lang="en-JM" sz="3200" b="1" i="1" dirty="0">
                <a:solidFill>
                  <a:schemeClr val="tx1"/>
                </a:solidFill>
              </a:rPr>
              <a:t>plus</a:t>
            </a:r>
            <a:r>
              <a:rPr lang="en-JM" sz="3200" i="1" dirty="0">
                <a:solidFill>
                  <a:schemeClr val="tx1"/>
                </a:solidFill>
              </a:rPr>
              <a:t>               Finance Charges</a:t>
            </a:r>
          </a:p>
          <a:p>
            <a:pPr marL="1025525" indent="-457200">
              <a:buFont typeface="Wingdings" panose="05000000000000000000" pitchFamily="2" charset="2"/>
              <a:buChar char="q"/>
            </a:pPr>
            <a:r>
              <a:rPr lang="en-JM" sz="3200" i="1" dirty="0">
                <a:solidFill>
                  <a:schemeClr val="tx1"/>
                </a:solidFill>
              </a:rPr>
              <a:t> </a:t>
            </a:r>
            <a:r>
              <a:rPr lang="en-JM" sz="3200" b="1" i="1" dirty="0">
                <a:solidFill>
                  <a:schemeClr val="tx1"/>
                </a:solidFill>
              </a:rPr>
              <a:t>plus</a:t>
            </a:r>
            <a:r>
              <a:rPr lang="en-JM" sz="3200" i="1" dirty="0">
                <a:solidFill>
                  <a:schemeClr val="tx1"/>
                </a:solidFill>
              </a:rPr>
              <a:t>              Allowance for Profit and</a:t>
            </a:r>
          </a:p>
          <a:p>
            <a:pPr marL="568325" indent="0">
              <a:buNone/>
            </a:pPr>
            <a:r>
              <a:rPr lang="en-JM" sz="3200" i="1" dirty="0">
                <a:solidFill>
                  <a:schemeClr val="tx1"/>
                </a:solidFill>
              </a:rPr>
              <a:t>                          Contingencies</a:t>
            </a:r>
          </a:p>
          <a:p>
            <a:pPr marL="1082675" indent="-457200">
              <a:buFont typeface="Wingdings" panose="05000000000000000000" pitchFamily="2" charset="2"/>
              <a:buChar char="q"/>
            </a:pPr>
            <a:r>
              <a:rPr lang="en-JM" sz="3200" b="1" i="1" dirty="0">
                <a:solidFill>
                  <a:schemeClr val="tx1"/>
                </a:solidFill>
              </a:rPr>
              <a:t>is equal to    Cost of Building New</a:t>
            </a:r>
          </a:p>
          <a:p>
            <a:pPr marL="346075" indent="1425575">
              <a:buFont typeface="Wingdings" panose="05000000000000000000" pitchFamily="2" charset="2"/>
              <a:buChar char="q"/>
            </a:pPr>
            <a:endParaRPr lang="en-JM" dirty="0">
              <a:solidFill>
                <a:schemeClr val="tx1"/>
              </a:solidFill>
            </a:endParaRPr>
          </a:p>
        </p:txBody>
      </p:sp>
    </p:spTree>
    <p:extLst>
      <p:ext uri="{BB962C8B-B14F-4D97-AF65-F5344CB8AC3E}">
        <p14:creationId xmlns:p14="http://schemas.microsoft.com/office/powerpoint/2010/main" val="92377698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COST OR CONTRACTOR’S METHOD</a:t>
            </a:r>
          </a:p>
        </p:txBody>
      </p:sp>
      <p:sp>
        <p:nvSpPr>
          <p:cNvPr id="3" name="Content Placeholder 2"/>
          <p:cNvSpPr>
            <a:spLocks noGrp="1"/>
          </p:cNvSpPr>
          <p:nvPr>
            <p:ph idx="1"/>
          </p:nvPr>
        </p:nvSpPr>
        <p:spPr>
          <a:xfrm>
            <a:off x="1232033" y="2133599"/>
            <a:ext cx="10751419" cy="4411579"/>
          </a:xfrm>
        </p:spPr>
        <p:txBody>
          <a:bodyPr>
            <a:normAutofit fontScale="92500" lnSpcReduction="20000"/>
          </a:bodyPr>
          <a:lstStyle/>
          <a:p>
            <a:pPr indent="571500">
              <a:buFont typeface="Wingdings" panose="05000000000000000000" pitchFamily="2" charset="2"/>
              <a:buChar char="v"/>
            </a:pPr>
            <a:endParaRPr lang="en-JM" dirty="0"/>
          </a:p>
          <a:p>
            <a:pPr indent="571500">
              <a:buFont typeface="Wingdings" panose="05000000000000000000" pitchFamily="2" charset="2"/>
              <a:buChar char="v"/>
            </a:pPr>
            <a:r>
              <a:rPr lang="en-JM" sz="3200" b="1" dirty="0">
                <a:solidFill>
                  <a:srgbClr val="C00000"/>
                </a:solidFill>
              </a:rPr>
              <a:t>BASIC VALUATION APPROACH cont’d.:</a:t>
            </a:r>
          </a:p>
          <a:p>
            <a:pPr indent="0">
              <a:buNone/>
            </a:pPr>
            <a:r>
              <a:rPr lang="en-JM" sz="3200" b="1" i="1" dirty="0">
                <a:solidFill>
                  <a:srgbClr val="C00000"/>
                </a:solidFill>
              </a:rPr>
              <a:t>                             </a:t>
            </a:r>
            <a:r>
              <a:rPr lang="en-JM" sz="3200" b="1" dirty="0">
                <a:solidFill>
                  <a:schemeClr val="tx1"/>
                </a:solidFill>
              </a:rPr>
              <a:t>Cost of Building New</a:t>
            </a:r>
          </a:p>
          <a:p>
            <a:pPr marL="682625" indent="-114300">
              <a:buFont typeface="Wingdings" panose="05000000000000000000" pitchFamily="2" charset="2"/>
              <a:buChar char="q"/>
            </a:pPr>
            <a:r>
              <a:rPr lang="en-JM" sz="3200" i="1" dirty="0">
                <a:solidFill>
                  <a:schemeClr val="tx1"/>
                </a:solidFill>
              </a:rPr>
              <a:t> </a:t>
            </a:r>
            <a:r>
              <a:rPr lang="en-JM" sz="3200" b="1" i="1" dirty="0">
                <a:solidFill>
                  <a:schemeClr val="tx1"/>
                </a:solidFill>
              </a:rPr>
              <a:t>less</a:t>
            </a:r>
            <a:r>
              <a:rPr lang="en-JM" sz="3200" i="1" dirty="0">
                <a:solidFill>
                  <a:schemeClr val="tx1"/>
                </a:solidFill>
              </a:rPr>
              <a:t>                 Allowance for Depreciation &amp;</a:t>
            </a:r>
          </a:p>
          <a:p>
            <a:pPr marL="568325" indent="0">
              <a:buNone/>
            </a:pPr>
            <a:r>
              <a:rPr lang="en-JM" sz="3200" i="1" dirty="0">
                <a:solidFill>
                  <a:schemeClr val="tx1"/>
                </a:solidFill>
              </a:rPr>
              <a:t>                            Obsolescence</a:t>
            </a:r>
          </a:p>
          <a:p>
            <a:pPr marL="1082675" indent="-457200">
              <a:buFont typeface="Wingdings" panose="05000000000000000000" pitchFamily="2" charset="2"/>
              <a:buChar char="q"/>
            </a:pPr>
            <a:r>
              <a:rPr lang="en-JM" sz="3200" b="1" i="1" dirty="0">
                <a:solidFill>
                  <a:schemeClr val="tx1"/>
                </a:solidFill>
              </a:rPr>
              <a:t>is equal to     </a:t>
            </a:r>
            <a:r>
              <a:rPr lang="en-JM" sz="3200" i="1" dirty="0">
                <a:solidFill>
                  <a:schemeClr val="tx1"/>
                </a:solidFill>
              </a:rPr>
              <a:t>Value of Existing Property</a:t>
            </a:r>
          </a:p>
          <a:p>
            <a:pPr marL="1025525" indent="-457200">
              <a:buFont typeface="Wingdings" panose="05000000000000000000" pitchFamily="2" charset="2"/>
              <a:buChar char="q"/>
            </a:pPr>
            <a:r>
              <a:rPr lang="en-JM" sz="3200" i="1" dirty="0">
                <a:solidFill>
                  <a:schemeClr val="tx1"/>
                </a:solidFill>
              </a:rPr>
              <a:t> </a:t>
            </a:r>
            <a:r>
              <a:rPr lang="en-JM" sz="3200" b="1" i="1" dirty="0">
                <a:solidFill>
                  <a:schemeClr val="tx1"/>
                </a:solidFill>
              </a:rPr>
              <a:t>plus</a:t>
            </a:r>
            <a:r>
              <a:rPr lang="en-JM" sz="3200" i="1" dirty="0">
                <a:solidFill>
                  <a:schemeClr val="tx1"/>
                </a:solidFill>
              </a:rPr>
              <a:t>                Site (land) value of existing property</a:t>
            </a:r>
          </a:p>
          <a:p>
            <a:pPr marL="568325" indent="0">
              <a:buNone/>
            </a:pPr>
            <a:r>
              <a:rPr lang="en-JM" sz="3200" i="1" dirty="0">
                <a:solidFill>
                  <a:schemeClr val="tx1"/>
                </a:solidFill>
              </a:rPr>
              <a:t>                            using sales comparison approach</a:t>
            </a:r>
          </a:p>
          <a:p>
            <a:pPr marL="1082675" indent="-457200">
              <a:buFont typeface="Wingdings" panose="05000000000000000000" pitchFamily="2" charset="2"/>
              <a:buChar char="q"/>
            </a:pPr>
            <a:r>
              <a:rPr lang="en-JM" sz="3200" b="1" i="1" dirty="0">
                <a:solidFill>
                  <a:schemeClr val="tx1"/>
                </a:solidFill>
              </a:rPr>
              <a:t>is equal to     Market (capital) Value</a:t>
            </a:r>
          </a:p>
          <a:p>
            <a:pPr marL="346075" indent="1425575">
              <a:buFont typeface="Wingdings" panose="05000000000000000000" pitchFamily="2" charset="2"/>
              <a:buChar char="q"/>
            </a:pPr>
            <a:endParaRPr lang="en-JM" dirty="0">
              <a:solidFill>
                <a:schemeClr val="tx1"/>
              </a:solidFill>
            </a:endParaRPr>
          </a:p>
        </p:txBody>
      </p:sp>
    </p:spTree>
    <p:extLst>
      <p:ext uri="{BB962C8B-B14F-4D97-AF65-F5344CB8AC3E}">
        <p14:creationId xmlns:p14="http://schemas.microsoft.com/office/powerpoint/2010/main" val="310151748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COST OR CONTRACTOR’S METHOD</a:t>
            </a:r>
          </a:p>
        </p:txBody>
      </p:sp>
      <p:sp>
        <p:nvSpPr>
          <p:cNvPr id="3" name="Content Placeholder 2"/>
          <p:cNvSpPr>
            <a:spLocks noGrp="1"/>
          </p:cNvSpPr>
          <p:nvPr>
            <p:ph idx="1"/>
          </p:nvPr>
        </p:nvSpPr>
        <p:spPr>
          <a:xfrm>
            <a:off x="1684421" y="2133599"/>
            <a:ext cx="10299032" cy="4440455"/>
          </a:xfrm>
        </p:spPr>
        <p:txBody>
          <a:bodyPr/>
          <a:lstStyle/>
          <a:p>
            <a:pPr indent="571500">
              <a:buFont typeface="Wingdings" panose="05000000000000000000" pitchFamily="2" charset="2"/>
              <a:buChar char="v"/>
            </a:pPr>
            <a:endParaRPr lang="en-JM" dirty="0"/>
          </a:p>
          <a:p>
            <a:pPr indent="571500">
              <a:buFont typeface="Wingdings" panose="05000000000000000000" pitchFamily="2" charset="2"/>
              <a:buChar char="v"/>
            </a:pPr>
            <a:r>
              <a:rPr lang="en-JM" sz="3200" dirty="0">
                <a:solidFill>
                  <a:schemeClr val="tx1"/>
                </a:solidFill>
              </a:rPr>
              <a:t>Valuation of properties for insurance purposes use an adapted version of this method:</a:t>
            </a:r>
          </a:p>
          <a:p>
            <a:pPr indent="0">
              <a:buNone/>
            </a:pPr>
            <a:endParaRPr lang="en-JM" sz="2800" dirty="0">
              <a:solidFill>
                <a:schemeClr val="tx1"/>
              </a:solidFill>
            </a:endParaRPr>
          </a:p>
          <a:p>
            <a:pPr indent="0">
              <a:buNone/>
            </a:pPr>
            <a:r>
              <a:rPr lang="en-JM" sz="2800" dirty="0">
                <a:solidFill>
                  <a:schemeClr val="tx1"/>
                </a:solidFill>
              </a:rPr>
              <a:t>								</a:t>
            </a:r>
            <a:r>
              <a:rPr lang="en-JM" sz="2800" i="1" dirty="0">
                <a:solidFill>
                  <a:schemeClr val="tx1"/>
                </a:solidFill>
              </a:rPr>
              <a:t>Basic Cost of Building</a:t>
            </a:r>
          </a:p>
          <a:p>
            <a:pPr marL="800100" indent="-457200">
              <a:buFont typeface="Wingdings" panose="05000000000000000000" pitchFamily="2" charset="2"/>
              <a:buChar char="q"/>
            </a:pPr>
            <a:r>
              <a:rPr lang="en-JM" sz="2800" b="1" i="1" dirty="0">
                <a:solidFill>
                  <a:schemeClr val="tx1"/>
                </a:solidFill>
              </a:rPr>
              <a:t>plus </a:t>
            </a:r>
            <a:r>
              <a:rPr lang="en-JM" sz="2800" i="1" dirty="0">
                <a:solidFill>
                  <a:schemeClr val="tx1"/>
                </a:solidFill>
              </a:rPr>
              <a:t>                     Professional Fees, inclusive of GCT</a:t>
            </a:r>
          </a:p>
          <a:p>
            <a:pPr marL="800100" indent="-457200">
              <a:buFont typeface="Wingdings" panose="05000000000000000000" pitchFamily="2" charset="2"/>
              <a:buChar char="q"/>
            </a:pPr>
            <a:r>
              <a:rPr lang="en-JM" sz="2800" i="1" dirty="0">
                <a:solidFill>
                  <a:schemeClr val="tx1"/>
                </a:solidFill>
              </a:rPr>
              <a:t> </a:t>
            </a:r>
            <a:r>
              <a:rPr lang="en-JM" sz="2800" b="1" i="1" dirty="0">
                <a:solidFill>
                  <a:schemeClr val="tx1"/>
                </a:solidFill>
              </a:rPr>
              <a:t>plus</a:t>
            </a:r>
            <a:r>
              <a:rPr lang="en-JM" sz="2800" i="1" dirty="0">
                <a:solidFill>
                  <a:schemeClr val="tx1"/>
                </a:solidFill>
              </a:rPr>
              <a:t>                     Contingencies</a:t>
            </a:r>
          </a:p>
          <a:p>
            <a:pPr marL="800100" indent="-457200">
              <a:buFont typeface="Wingdings" panose="05000000000000000000" pitchFamily="2" charset="2"/>
              <a:buChar char="q"/>
            </a:pPr>
            <a:r>
              <a:rPr lang="en-JM" sz="2800" b="1" i="1" dirty="0">
                <a:solidFill>
                  <a:schemeClr val="tx1"/>
                </a:solidFill>
              </a:rPr>
              <a:t>is equal to           Cost of Building New</a:t>
            </a:r>
          </a:p>
          <a:p>
            <a:pPr indent="571500">
              <a:buFont typeface="Wingdings" panose="05000000000000000000" pitchFamily="2" charset="2"/>
              <a:buChar char="v"/>
            </a:pPr>
            <a:endParaRPr lang="en-JM" sz="2800" b="1" dirty="0">
              <a:solidFill>
                <a:srgbClr val="C00000"/>
              </a:solidFill>
            </a:endParaRPr>
          </a:p>
          <a:p>
            <a:pPr indent="571500">
              <a:buFont typeface="Wingdings" panose="05000000000000000000" pitchFamily="2" charset="2"/>
              <a:buChar char="v"/>
            </a:pPr>
            <a:endParaRPr lang="en-JM" dirty="0"/>
          </a:p>
          <a:p>
            <a:pPr indent="571500">
              <a:buFont typeface="Wingdings" panose="05000000000000000000" pitchFamily="2" charset="2"/>
              <a:buChar char="v"/>
            </a:pPr>
            <a:endParaRPr lang="en-JM" dirty="0"/>
          </a:p>
        </p:txBody>
      </p:sp>
    </p:spTree>
    <p:extLst>
      <p:ext uri="{BB962C8B-B14F-4D97-AF65-F5344CB8AC3E}">
        <p14:creationId xmlns:p14="http://schemas.microsoft.com/office/powerpoint/2010/main" val="22677182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COST OR CONTRACTOR’S METHOD</a:t>
            </a:r>
          </a:p>
        </p:txBody>
      </p:sp>
      <p:sp>
        <p:nvSpPr>
          <p:cNvPr id="3" name="Content Placeholder 2"/>
          <p:cNvSpPr>
            <a:spLocks noGrp="1"/>
          </p:cNvSpPr>
          <p:nvPr>
            <p:ph idx="1"/>
          </p:nvPr>
        </p:nvSpPr>
        <p:spPr>
          <a:xfrm>
            <a:off x="2165684" y="2133599"/>
            <a:ext cx="9538636" cy="4430829"/>
          </a:xfrm>
        </p:spPr>
        <p:txBody>
          <a:bodyPr>
            <a:normAutofit fontScale="92500" lnSpcReduction="10000"/>
          </a:bodyPr>
          <a:lstStyle/>
          <a:p>
            <a:pPr indent="571500">
              <a:buFont typeface="Wingdings" panose="05000000000000000000" pitchFamily="2" charset="2"/>
              <a:buChar char="v"/>
            </a:pPr>
            <a:endParaRPr lang="en-JM" dirty="0"/>
          </a:p>
          <a:p>
            <a:pPr indent="571500">
              <a:buFont typeface="Wingdings" panose="05000000000000000000" pitchFamily="2" charset="2"/>
              <a:buChar char="v"/>
            </a:pPr>
            <a:r>
              <a:rPr lang="en-JM" sz="3200" dirty="0"/>
              <a:t>There are no finance charges for insurance purposes as it is assumed that the total funds will be available up front</a:t>
            </a:r>
          </a:p>
          <a:p>
            <a:pPr indent="571500">
              <a:buFont typeface="Wingdings" panose="05000000000000000000" pitchFamily="2" charset="2"/>
              <a:buChar char="v"/>
            </a:pPr>
            <a:r>
              <a:rPr lang="en-JM" sz="3200" dirty="0">
                <a:solidFill>
                  <a:srgbClr val="C00000"/>
                </a:solidFill>
              </a:rPr>
              <a:t>Structure will be valued based on construction technology to be employed</a:t>
            </a:r>
          </a:p>
          <a:p>
            <a:pPr indent="571500">
              <a:buFont typeface="Wingdings" panose="05000000000000000000" pitchFamily="2" charset="2"/>
              <a:buChar char="v"/>
            </a:pPr>
            <a:r>
              <a:rPr lang="en-JM" sz="3200" dirty="0"/>
              <a:t>For heritage buildings, the structure will be replaced  using elements originally used in the development of the structure or as approved by the relevant authority</a:t>
            </a:r>
          </a:p>
          <a:p>
            <a:pPr indent="571500">
              <a:buFont typeface="Wingdings" panose="05000000000000000000" pitchFamily="2" charset="2"/>
              <a:buChar char="v"/>
            </a:pPr>
            <a:endParaRPr lang="en-JM" dirty="0"/>
          </a:p>
          <a:p>
            <a:pPr indent="571500">
              <a:buFont typeface="Wingdings" panose="05000000000000000000" pitchFamily="2" charset="2"/>
              <a:buChar char="v"/>
            </a:pPr>
            <a:endParaRPr lang="en-JM" dirty="0"/>
          </a:p>
        </p:txBody>
      </p:sp>
    </p:spTree>
    <p:extLst>
      <p:ext uri="{BB962C8B-B14F-4D97-AF65-F5344CB8AC3E}">
        <p14:creationId xmlns:p14="http://schemas.microsoft.com/office/powerpoint/2010/main" val="5717787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RESIDUAL (DEVELOPMENT) METHOD</a:t>
            </a:r>
          </a:p>
        </p:txBody>
      </p:sp>
      <p:sp>
        <p:nvSpPr>
          <p:cNvPr id="3" name="Content Placeholder 2"/>
          <p:cNvSpPr>
            <a:spLocks noGrp="1"/>
          </p:cNvSpPr>
          <p:nvPr>
            <p:ph idx="1"/>
          </p:nvPr>
        </p:nvSpPr>
        <p:spPr>
          <a:xfrm>
            <a:off x="1251284" y="2133600"/>
            <a:ext cx="10732169" cy="4584834"/>
          </a:xfrm>
        </p:spPr>
        <p:txBody>
          <a:bodyPr>
            <a:normAutofit fontScale="92500"/>
          </a:bodyPr>
          <a:lstStyle/>
          <a:p>
            <a:pPr indent="571500">
              <a:buFont typeface="Wingdings" panose="05000000000000000000" pitchFamily="2" charset="2"/>
              <a:buChar char="v"/>
            </a:pPr>
            <a:endParaRPr lang="en-JM" dirty="0"/>
          </a:p>
          <a:p>
            <a:pPr indent="571500">
              <a:buFont typeface="Wingdings" panose="05000000000000000000" pitchFamily="2" charset="2"/>
              <a:buChar char="v"/>
            </a:pPr>
            <a:r>
              <a:rPr lang="en-JM" sz="3600" dirty="0"/>
              <a:t>Method most commonly used to determine the value of properties with development potential</a:t>
            </a:r>
          </a:p>
          <a:p>
            <a:pPr indent="571500">
              <a:buFont typeface="Wingdings" panose="05000000000000000000" pitchFamily="2" charset="2"/>
              <a:buChar char="v"/>
            </a:pPr>
            <a:r>
              <a:rPr lang="en-JM" sz="3600" dirty="0">
                <a:solidFill>
                  <a:srgbClr val="FF0000"/>
                </a:solidFill>
              </a:rPr>
              <a:t>Used to determine the viability of development schemes</a:t>
            </a:r>
          </a:p>
          <a:p>
            <a:pPr indent="571500">
              <a:buFont typeface="Wingdings" panose="05000000000000000000" pitchFamily="2" charset="2"/>
              <a:buChar char="v"/>
            </a:pPr>
            <a:r>
              <a:rPr lang="en-JM" sz="3600" dirty="0"/>
              <a:t>Difficulties arise not in the method itself but in estimating the values of the variables that go into the valuation</a:t>
            </a:r>
          </a:p>
          <a:p>
            <a:pPr marL="1319213" indent="-288925">
              <a:buFont typeface="Wingdings" panose="05000000000000000000" pitchFamily="2" charset="2"/>
              <a:buChar char="§"/>
            </a:pPr>
            <a:endParaRPr lang="en-JM" dirty="0"/>
          </a:p>
          <a:p>
            <a:pPr marL="1319213" indent="-288925">
              <a:buFont typeface="Wingdings" panose="05000000000000000000" pitchFamily="2" charset="2"/>
              <a:buChar char="§"/>
            </a:pPr>
            <a:endParaRPr lang="en-JM" dirty="0"/>
          </a:p>
          <a:p>
            <a:pPr marL="1319213" indent="-288925">
              <a:buFont typeface="Wingdings" panose="05000000000000000000" pitchFamily="2" charset="2"/>
              <a:buChar char="§"/>
            </a:pPr>
            <a:endParaRPr lang="en-JM" dirty="0"/>
          </a:p>
          <a:p>
            <a:pPr marL="1319213" indent="220663">
              <a:buFont typeface="Wingdings" panose="05000000000000000000" pitchFamily="2" charset="2"/>
              <a:buChar char="§"/>
            </a:pPr>
            <a:endParaRPr lang="en-JM" dirty="0"/>
          </a:p>
          <a:p>
            <a:pPr indent="571500">
              <a:buFont typeface="Wingdings" panose="05000000000000000000" pitchFamily="2" charset="2"/>
              <a:buChar char="v"/>
            </a:pPr>
            <a:endParaRPr lang="en-JM" dirty="0"/>
          </a:p>
          <a:p>
            <a:pPr indent="571500">
              <a:buFont typeface="Wingdings" panose="05000000000000000000" pitchFamily="2" charset="2"/>
              <a:buChar char="v"/>
            </a:pPr>
            <a:endParaRPr lang="en-JM" dirty="0"/>
          </a:p>
        </p:txBody>
      </p:sp>
    </p:spTree>
    <p:extLst>
      <p:ext uri="{BB962C8B-B14F-4D97-AF65-F5344CB8AC3E}">
        <p14:creationId xmlns:p14="http://schemas.microsoft.com/office/powerpoint/2010/main" val="195523765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RESIDUAL (DEVELOPMENT) METHOD</a:t>
            </a:r>
          </a:p>
        </p:txBody>
      </p:sp>
      <p:sp>
        <p:nvSpPr>
          <p:cNvPr id="3" name="Content Placeholder 2"/>
          <p:cNvSpPr>
            <a:spLocks noGrp="1"/>
          </p:cNvSpPr>
          <p:nvPr>
            <p:ph idx="1"/>
          </p:nvPr>
        </p:nvSpPr>
        <p:spPr>
          <a:xfrm>
            <a:off x="1251284" y="2133600"/>
            <a:ext cx="10732169" cy="4584834"/>
          </a:xfrm>
        </p:spPr>
        <p:txBody>
          <a:bodyPr>
            <a:normAutofit/>
          </a:bodyPr>
          <a:lstStyle/>
          <a:p>
            <a:pPr indent="571500">
              <a:buFont typeface="Wingdings" panose="05000000000000000000" pitchFamily="2" charset="2"/>
              <a:buChar char="v"/>
            </a:pPr>
            <a:endParaRPr lang="en-JM" dirty="0"/>
          </a:p>
          <a:p>
            <a:pPr indent="571500">
              <a:buFont typeface="Wingdings" panose="05000000000000000000" pitchFamily="2" charset="2"/>
              <a:buChar char="v"/>
            </a:pPr>
            <a:r>
              <a:rPr lang="en-JM" sz="3600" dirty="0">
                <a:solidFill>
                  <a:srgbClr val="FF0000"/>
                </a:solidFill>
              </a:rPr>
              <a:t>Development schemes may comprise :</a:t>
            </a:r>
          </a:p>
          <a:p>
            <a:pPr marL="1319213" indent="-288925">
              <a:buFont typeface="Wingdings" panose="05000000000000000000" pitchFamily="2" charset="2"/>
              <a:buChar char="§"/>
            </a:pPr>
            <a:r>
              <a:rPr lang="en-JM" sz="3600" dirty="0"/>
              <a:t>New buildings on a greenfield site</a:t>
            </a:r>
          </a:p>
          <a:p>
            <a:pPr marL="1319213" indent="-288925">
              <a:buFont typeface="Wingdings" panose="05000000000000000000" pitchFamily="2" charset="2"/>
              <a:buChar char="§"/>
            </a:pPr>
            <a:r>
              <a:rPr lang="en-JM" sz="3600" dirty="0"/>
              <a:t>New buildings on a cleared site</a:t>
            </a:r>
          </a:p>
          <a:p>
            <a:pPr marL="1319213" indent="-288925">
              <a:buFont typeface="Wingdings" panose="05000000000000000000" pitchFamily="2" charset="2"/>
              <a:buChar char="§"/>
            </a:pPr>
            <a:r>
              <a:rPr lang="en-JM" sz="3600" dirty="0"/>
              <a:t>Redevelopment of sites involving demolition of existing buildings</a:t>
            </a:r>
          </a:p>
          <a:p>
            <a:pPr marL="1319213" indent="-288925">
              <a:buFont typeface="Wingdings" panose="05000000000000000000" pitchFamily="2" charset="2"/>
              <a:buChar char="§"/>
            </a:pPr>
            <a:endParaRPr lang="en-JM" dirty="0"/>
          </a:p>
          <a:p>
            <a:pPr marL="1319213" indent="-288925">
              <a:buFont typeface="Wingdings" panose="05000000000000000000" pitchFamily="2" charset="2"/>
              <a:buChar char="§"/>
            </a:pPr>
            <a:endParaRPr lang="en-JM" dirty="0"/>
          </a:p>
          <a:p>
            <a:pPr marL="1319213" indent="-288925">
              <a:buFont typeface="Wingdings" panose="05000000000000000000" pitchFamily="2" charset="2"/>
              <a:buChar char="§"/>
            </a:pPr>
            <a:endParaRPr lang="en-JM" dirty="0"/>
          </a:p>
          <a:p>
            <a:pPr marL="1319213" indent="220663">
              <a:buFont typeface="Wingdings" panose="05000000000000000000" pitchFamily="2" charset="2"/>
              <a:buChar char="§"/>
            </a:pPr>
            <a:endParaRPr lang="en-JM" dirty="0"/>
          </a:p>
          <a:p>
            <a:pPr indent="571500">
              <a:buFont typeface="Wingdings" panose="05000000000000000000" pitchFamily="2" charset="2"/>
              <a:buChar char="v"/>
            </a:pPr>
            <a:endParaRPr lang="en-JM" dirty="0"/>
          </a:p>
          <a:p>
            <a:pPr indent="571500">
              <a:buFont typeface="Wingdings" panose="05000000000000000000" pitchFamily="2" charset="2"/>
              <a:buChar char="v"/>
            </a:pPr>
            <a:endParaRPr lang="en-JM" dirty="0"/>
          </a:p>
        </p:txBody>
      </p:sp>
    </p:spTree>
    <p:extLst>
      <p:ext uri="{BB962C8B-B14F-4D97-AF65-F5344CB8AC3E}">
        <p14:creationId xmlns:p14="http://schemas.microsoft.com/office/powerpoint/2010/main" val="97865210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RESIDUAL (DEVELOPMENT) METHOD</a:t>
            </a:r>
          </a:p>
        </p:txBody>
      </p:sp>
      <p:sp>
        <p:nvSpPr>
          <p:cNvPr id="3" name="Content Placeholder 2"/>
          <p:cNvSpPr>
            <a:spLocks noGrp="1"/>
          </p:cNvSpPr>
          <p:nvPr>
            <p:ph idx="1"/>
          </p:nvPr>
        </p:nvSpPr>
        <p:spPr>
          <a:xfrm>
            <a:off x="1463040" y="2133599"/>
            <a:ext cx="10453036" cy="4517457"/>
          </a:xfrm>
        </p:spPr>
        <p:txBody>
          <a:bodyPr>
            <a:normAutofit/>
          </a:bodyPr>
          <a:lstStyle/>
          <a:p>
            <a:pPr indent="571500">
              <a:buFont typeface="Wingdings" panose="05000000000000000000" pitchFamily="2" charset="2"/>
              <a:buChar char="v"/>
            </a:pPr>
            <a:endParaRPr lang="en-JM" dirty="0"/>
          </a:p>
          <a:p>
            <a:pPr indent="571500">
              <a:buFont typeface="Wingdings" panose="05000000000000000000" pitchFamily="2" charset="2"/>
              <a:buChar char="v"/>
            </a:pPr>
            <a:r>
              <a:rPr lang="en-JM" sz="3200" b="1" dirty="0">
                <a:solidFill>
                  <a:srgbClr val="FF0000"/>
                </a:solidFill>
              </a:rPr>
              <a:t>Three (3) main purposes for residual valuations:</a:t>
            </a:r>
          </a:p>
          <a:p>
            <a:pPr indent="0">
              <a:buNone/>
            </a:pPr>
            <a:r>
              <a:rPr lang="en-JM" sz="2800" b="1" dirty="0">
                <a:solidFill>
                  <a:srgbClr val="FF0000"/>
                </a:solidFill>
              </a:rPr>
              <a:t>         (1)  </a:t>
            </a:r>
            <a:r>
              <a:rPr lang="en-JM" sz="2800" dirty="0"/>
              <a:t>To calculate the maximum a developer can    					 afford to pay for a development site for sale in 					 the open market:</a:t>
            </a:r>
          </a:p>
          <a:p>
            <a:pPr marL="2060575" indent="-288925">
              <a:buFont typeface="Wingdings" panose="05000000000000000000" pitchFamily="2" charset="2"/>
              <a:buChar char="ü"/>
            </a:pPr>
            <a:r>
              <a:rPr lang="en-JM" sz="2800" dirty="0"/>
              <a:t> the valuation amount would be compared with the asking price to see whether it is worthwhile for the developer to buy the site and do the development</a:t>
            </a:r>
          </a:p>
        </p:txBody>
      </p:sp>
    </p:spTree>
    <p:extLst>
      <p:ext uri="{BB962C8B-B14F-4D97-AF65-F5344CB8AC3E}">
        <p14:creationId xmlns:p14="http://schemas.microsoft.com/office/powerpoint/2010/main" val="1417155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430" y="624110"/>
            <a:ext cx="9512182" cy="915932"/>
          </a:xfrm>
        </p:spPr>
        <p:txBody>
          <a:bodyPr>
            <a:normAutofit fontScale="90000"/>
          </a:bodyPr>
          <a:lstStyle/>
          <a:p>
            <a:r>
              <a:rPr lang="en-JM" sz="4400" b="1" dirty="0"/>
              <a:t>THE HOUSE</a:t>
            </a:r>
            <a:br>
              <a:rPr lang="en-JM" b="1" dirty="0"/>
            </a:br>
            <a:br>
              <a:rPr lang="en-JM" b="1" dirty="0"/>
            </a:br>
            <a:br>
              <a:rPr lang="en-JM" b="1" dirty="0"/>
            </a:br>
            <a:r>
              <a:rPr lang="en-JM" b="1" dirty="0"/>
              <a:t>Cost of Construction: $40 million</a:t>
            </a:r>
            <a:br>
              <a:rPr lang="en-JM" sz="4000" dirty="0"/>
            </a:br>
            <a:r>
              <a:rPr lang="en-JM" sz="4000" dirty="0"/>
              <a:t>******************************************</a:t>
            </a:r>
            <a:br>
              <a:rPr lang="en-JM" sz="4000" dirty="0"/>
            </a:br>
            <a:r>
              <a:rPr lang="en-JM" sz="4000" dirty="0">
                <a:solidFill>
                  <a:srgbClr val="FF0000"/>
                </a:solidFill>
              </a:rPr>
              <a:t>Importance of Location:</a:t>
            </a:r>
            <a:br>
              <a:rPr lang="en-JM" sz="4000" dirty="0">
                <a:solidFill>
                  <a:srgbClr val="FF0000"/>
                </a:solidFill>
              </a:rPr>
            </a:br>
            <a:r>
              <a:rPr lang="en-JM" sz="4000" b="1" dirty="0"/>
              <a:t>Seymour Lands: </a:t>
            </a:r>
            <a:r>
              <a:rPr lang="en-JM" sz="4000" dirty="0"/>
              <a:t>$60 million</a:t>
            </a:r>
            <a:br>
              <a:rPr lang="en-JM" sz="4000" dirty="0"/>
            </a:br>
            <a:br>
              <a:rPr lang="en-JM" sz="4000" b="1" dirty="0"/>
            </a:br>
            <a:r>
              <a:rPr lang="en-JM" sz="4000" b="1" dirty="0"/>
              <a:t>Vineyard Town: </a:t>
            </a:r>
            <a:r>
              <a:rPr lang="en-JM" sz="4000" dirty="0"/>
              <a:t>$35 million</a:t>
            </a:r>
            <a:br>
              <a:rPr lang="en-JM" sz="4000" dirty="0"/>
            </a:br>
            <a:br>
              <a:rPr lang="en-JM" sz="4000" dirty="0"/>
            </a:br>
            <a:r>
              <a:rPr lang="en-JM" sz="4000" b="1" dirty="0"/>
              <a:t>Linstead: </a:t>
            </a:r>
            <a:r>
              <a:rPr lang="en-JM" sz="4000" dirty="0"/>
              <a:t>$25 million</a:t>
            </a:r>
          </a:p>
        </p:txBody>
      </p:sp>
    </p:spTree>
    <p:extLst>
      <p:ext uri="{BB962C8B-B14F-4D97-AF65-F5344CB8AC3E}">
        <p14:creationId xmlns:p14="http://schemas.microsoft.com/office/powerpoint/2010/main" val="18903932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RESIDUAL (DEVELOPMENT) METHOD</a:t>
            </a:r>
          </a:p>
        </p:txBody>
      </p:sp>
      <p:sp>
        <p:nvSpPr>
          <p:cNvPr id="3" name="Content Placeholder 2"/>
          <p:cNvSpPr>
            <a:spLocks noGrp="1"/>
          </p:cNvSpPr>
          <p:nvPr>
            <p:ph idx="1"/>
          </p:nvPr>
        </p:nvSpPr>
        <p:spPr>
          <a:xfrm>
            <a:off x="1934677" y="2133599"/>
            <a:ext cx="9962147" cy="4430829"/>
          </a:xfrm>
        </p:spPr>
        <p:txBody>
          <a:bodyPr>
            <a:normAutofit fontScale="92500" lnSpcReduction="10000"/>
          </a:bodyPr>
          <a:lstStyle/>
          <a:p>
            <a:pPr indent="0">
              <a:buNone/>
            </a:pPr>
            <a:endParaRPr lang="en-JM" dirty="0"/>
          </a:p>
          <a:p>
            <a:pPr indent="0">
              <a:buNone/>
            </a:pPr>
            <a:r>
              <a:rPr lang="en-JM" sz="3600" b="1" dirty="0">
                <a:solidFill>
                  <a:srgbClr val="FF0000"/>
                </a:solidFill>
              </a:rPr>
              <a:t>(2) </a:t>
            </a:r>
            <a:r>
              <a:rPr lang="en-JM" sz="3600" dirty="0">
                <a:solidFill>
                  <a:schemeClr val="tx1"/>
                </a:solidFill>
              </a:rPr>
              <a:t>To calculate the expected profit from undertaking the development where the developer owns the site.</a:t>
            </a:r>
          </a:p>
          <a:p>
            <a:pPr indent="0">
              <a:buNone/>
            </a:pPr>
            <a:endParaRPr lang="en-JM" sz="3600" dirty="0">
              <a:solidFill>
                <a:schemeClr val="tx1"/>
              </a:solidFill>
            </a:endParaRPr>
          </a:p>
          <a:p>
            <a:pPr indent="0">
              <a:buNone/>
            </a:pPr>
            <a:r>
              <a:rPr lang="en-JM" sz="3600" b="1" dirty="0">
                <a:solidFill>
                  <a:srgbClr val="FF0000"/>
                </a:solidFill>
              </a:rPr>
              <a:t>(3) </a:t>
            </a:r>
            <a:r>
              <a:rPr lang="en-JM" sz="3600" dirty="0">
                <a:solidFill>
                  <a:schemeClr val="tx1"/>
                </a:solidFill>
              </a:rPr>
              <a:t>To calculate a cost ceiling for construction, where land has been acquired and is therefore a known cost and a minimum acceptable profit margin can be decided on.</a:t>
            </a:r>
          </a:p>
        </p:txBody>
      </p:sp>
    </p:spTree>
    <p:extLst>
      <p:ext uri="{BB962C8B-B14F-4D97-AF65-F5344CB8AC3E}">
        <p14:creationId xmlns:p14="http://schemas.microsoft.com/office/powerpoint/2010/main" val="2260544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RESIDUAL (DEVELOPMENT) METHOD</a:t>
            </a:r>
          </a:p>
        </p:txBody>
      </p:sp>
      <p:sp>
        <p:nvSpPr>
          <p:cNvPr id="3" name="Content Placeholder 2"/>
          <p:cNvSpPr>
            <a:spLocks noGrp="1"/>
          </p:cNvSpPr>
          <p:nvPr>
            <p:ph idx="1"/>
          </p:nvPr>
        </p:nvSpPr>
        <p:spPr>
          <a:xfrm>
            <a:off x="1645919" y="2133599"/>
            <a:ext cx="10337533" cy="4546333"/>
          </a:xfrm>
        </p:spPr>
        <p:txBody>
          <a:bodyPr>
            <a:normAutofit fontScale="92500"/>
          </a:bodyPr>
          <a:lstStyle/>
          <a:p>
            <a:pPr indent="571500">
              <a:buFont typeface="Wingdings" panose="05000000000000000000" pitchFamily="2" charset="2"/>
              <a:buChar char="v"/>
            </a:pPr>
            <a:endParaRPr lang="en-JM" dirty="0"/>
          </a:p>
          <a:p>
            <a:pPr indent="571500">
              <a:buFont typeface="Wingdings" panose="05000000000000000000" pitchFamily="2" charset="2"/>
              <a:buChar char="v"/>
            </a:pPr>
            <a:r>
              <a:rPr lang="en-JM" sz="2800" dirty="0"/>
              <a:t>When used to assess the development value of land,</a:t>
            </a:r>
          </a:p>
          <a:p>
            <a:pPr indent="0">
              <a:buNone/>
            </a:pPr>
            <a:r>
              <a:rPr lang="en-JM" sz="2800" dirty="0"/>
              <a:t>      the residual valuation will estimate the maximum </a:t>
            </a:r>
          </a:p>
          <a:p>
            <a:pPr indent="0">
              <a:buNone/>
            </a:pPr>
            <a:r>
              <a:rPr lang="en-JM" sz="2800" dirty="0"/>
              <a:t>       purchase price of  the site:</a:t>
            </a:r>
          </a:p>
          <a:p>
            <a:pPr marL="1087438" indent="231775">
              <a:buFont typeface="Wingdings" panose="05000000000000000000" pitchFamily="2" charset="2"/>
              <a:buChar char="q"/>
            </a:pPr>
            <a:r>
              <a:rPr lang="en-JM" sz="2800" dirty="0"/>
              <a:t>     The valuer must first ascertain the expected price that the completed development could be sold for</a:t>
            </a:r>
          </a:p>
          <a:p>
            <a:pPr marL="1319213" indent="-115888">
              <a:buFont typeface="Wingdings" panose="05000000000000000000" pitchFamily="2" charset="2"/>
              <a:buChar char="q"/>
            </a:pPr>
            <a:r>
              <a:rPr lang="en-JM" sz="2800" dirty="0"/>
              <a:t>     then deduct the expected total costs of the development, and</a:t>
            </a:r>
          </a:p>
          <a:p>
            <a:pPr marL="1319213" indent="-115888">
              <a:buFont typeface="Wingdings" panose="05000000000000000000" pitchFamily="2" charset="2"/>
              <a:buChar char="q"/>
            </a:pPr>
            <a:r>
              <a:rPr lang="en-JM" sz="2800" dirty="0"/>
              <a:t>     include an allowance to cover risk and profit</a:t>
            </a:r>
          </a:p>
          <a:p>
            <a:pPr indent="571500">
              <a:buFont typeface="Wingdings" panose="05000000000000000000" pitchFamily="2" charset="2"/>
              <a:buChar char="v"/>
            </a:pPr>
            <a:endParaRPr lang="en-JM" dirty="0"/>
          </a:p>
        </p:txBody>
      </p:sp>
    </p:spTree>
    <p:extLst>
      <p:ext uri="{BB962C8B-B14F-4D97-AF65-F5344CB8AC3E}">
        <p14:creationId xmlns:p14="http://schemas.microsoft.com/office/powerpoint/2010/main" val="65779214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RESIDUAL (DEVELOPMENT) METHOD</a:t>
            </a:r>
          </a:p>
        </p:txBody>
      </p:sp>
      <p:sp>
        <p:nvSpPr>
          <p:cNvPr id="3" name="Content Placeholder 2"/>
          <p:cNvSpPr>
            <a:spLocks noGrp="1"/>
          </p:cNvSpPr>
          <p:nvPr>
            <p:ph idx="1"/>
          </p:nvPr>
        </p:nvSpPr>
        <p:spPr>
          <a:xfrm>
            <a:off x="1366787" y="2133600"/>
            <a:ext cx="10616666" cy="4450080"/>
          </a:xfrm>
        </p:spPr>
        <p:txBody>
          <a:bodyPr>
            <a:normAutofit/>
          </a:bodyPr>
          <a:lstStyle/>
          <a:p>
            <a:pPr indent="571500">
              <a:buFont typeface="Wingdings" panose="05000000000000000000" pitchFamily="2" charset="2"/>
              <a:buChar char="v"/>
            </a:pPr>
            <a:endParaRPr lang="en-JM" dirty="0"/>
          </a:p>
          <a:p>
            <a:pPr marL="628650" indent="-285750">
              <a:buFont typeface="Wingdings" panose="05000000000000000000" pitchFamily="2" charset="2"/>
              <a:buChar char="q"/>
            </a:pPr>
            <a:r>
              <a:rPr lang="en-JM" sz="2800" i="1" dirty="0"/>
              <a:t>Sale Price of Completed Development </a:t>
            </a:r>
          </a:p>
          <a:p>
            <a:pPr indent="0">
              <a:buNone/>
            </a:pPr>
            <a:r>
              <a:rPr lang="en-JM" sz="2800" i="1" dirty="0"/>
              <a:t>      (Gross Development Value)                                                       																				</a:t>
            </a:r>
            <a:r>
              <a:rPr lang="en-JM" sz="2800" b="1" i="1" dirty="0"/>
              <a:t>A</a:t>
            </a:r>
          </a:p>
          <a:p>
            <a:pPr marL="628650" indent="-285750">
              <a:buFont typeface="Wingdings" panose="05000000000000000000" pitchFamily="2" charset="2"/>
              <a:buChar char="q"/>
            </a:pPr>
            <a:r>
              <a:rPr lang="en-JM" sz="2800" i="1" dirty="0"/>
              <a:t>Less Total Cost of Development (including profit)                                         																			</a:t>
            </a:r>
            <a:r>
              <a:rPr lang="en-JM" sz="2800" b="1" i="1" dirty="0"/>
              <a:t>B</a:t>
            </a:r>
          </a:p>
          <a:p>
            <a:pPr marL="628650" indent="-285750">
              <a:buFont typeface="Wingdings" panose="05000000000000000000" pitchFamily="2" charset="2"/>
              <a:buChar char="q"/>
            </a:pPr>
            <a:r>
              <a:rPr lang="en-JM" sz="2800" i="1" dirty="0"/>
              <a:t>Equals Residue for Site Purchase                                                   																			</a:t>
            </a:r>
            <a:r>
              <a:rPr lang="en-JM" sz="2800" b="1" i="1" dirty="0"/>
              <a:t>C</a:t>
            </a:r>
          </a:p>
          <a:p>
            <a:pPr indent="571500">
              <a:buFont typeface="Wingdings" panose="05000000000000000000" pitchFamily="2" charset="2"/>
              <a:buChar char="v"/>
            </a:pPr>
            <a:endParaRPr lang="en-JM" sz="2800" dirty="0"/>
          </a:p>
        </p:txBody>
      </p:sp>
    </p:spTree>
    <p:extLst>
      <p:ext uri="{BB962C8B-B14F-4D97-AF65-F5344CB8AC3E}">
        <p14:creationId xmlns:p14="http://schemas.microsoft.com/office/powerpoint/2010/main" val="69986932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9175" y="624110"/>
            <a:ext cx="10164278" cy="1435696"/>
          </a:xfrm>
        </p:spPr>
        <p:txBody>
          <a:bodyPr>
            <a:noAutofit/>
          </a:bodyPr>
          <a:lstStyle/>
          <a:p>
            <a:r>
              <a:rPr lang="en-JM" sz="4800" b="1" dirty="0"/>
              <a:t>RESIDUAL (DEVELOPMENT) METHOD</a:t>
            </a:r>
          </a:p>
        </p:txBody>
      </p:sp>
      <p:sp>
        <p:nvSpPr>
          <p:cNvPr id="3" name="Content Placeholder 2"/>
          <p:cNvSpPr>
            <a:spLocks noGrp="1"/>
          </p:cNvSpPr>
          <p:nvPr>
            <p:ph idx="1"/>
          </p:nvPr>
        </p:nvSpPr>
        <p:spPr>
          <a:xfrm>
            <a:off x="1511165" y="2133599"/>
            <a:ext cx="10395285" cy="4469331"/>
          </a:xfrm>
        </p:spPr>
        <p:txBody>
          <a:bodyPr/>
          <a:lstStyle/>
          <a:p>
            <a:pPr indent="571500">
              <a:buFont typeface="Wingdings" panose="05000000000000000000" pitchFamily="2" charset="2"/>
              <a:buChar char="v"/>
            </a:pPr>
            <a:endParaRPr lang="en-JM" dirty="0"/>
          </a:p>
          <a:p>
            <a:pPr indent="571500">
              <a:buFont typeface="Wingdings" panose="05000000000000000000" pitchFamily="2" charset="2"/>
              <a:buChar char="v"/>
            </a:pPr>
            <a:r>
              <a:rPr lang="en-JM" sz="4000" b="1" dirty="0">
                <a:solidFill>
                  <a:srgbClr val="C00000"/>
                </a:solidFill>
              </a:rPr>
              <a:t>Residual Site Value </a:t>
            </a:r>
            <a:r>
              <a:rPr lang="en-JM" sz="4000" b="1" dirty="0"/>
              <a:t>=</a:t>
            </a:r>
            <a:r>
              <a:rPr lang="en-JM" sz="4000" dirty="0"/>
              <a:t> Gross Development Value (GDV) </a:t>
            </a:r>
            <a:r>
              <a:rPr lang="en-JM" sz="4000" b="1" dirty="0"/>
              <a:t>– </a:t>
            </a:r>
            <a:r>
              <a:rPr lang="en-JM" sz="4000" dirty="0"/>
              <a:t>Total Development Costs (including profits)</a:t>
            </a:r>
          </a:p>
          <a:p>
            <a:pPr indent="571500">
              <a:buFont typeface="Wingdings" panose="05000000000000000000" pitchFamily="2" charset="2"/>
              <a:buChar char="v"/>
            </a:pPr>
            <a:endParaRPr lang="en-JM" sz="2400" dirty="0"/>
          </a:p>
          <a:p>
            <a:pPr indent="571500">
              <a:buFont typeface="Wingdings" panose="05000000000000000000" pitchFamily="2" charset="2"/>
              <a:buChar char="v"/>
            </a:pPr>
            <a:r>
              <a:rPr lang="en-JM" sz="3600" dirty="0"/>
              <a:t>This produces the value of the site after the development has been completed.</a:t>
            </a:r>
          </a:p>
        </p:txBody>
      </p:sp>
    </p:spTree>
    <p:extLst>
      <p:ext uri="{BB962C8B-B14F-4D97-AF65-F5344CB8AC3E}">
        <p14:creationId xmlns:p14="http://schemas.microsoft.com/office/powerpoint/2010/main" val="396100196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images of question sig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JM"/>
          </a:p>
        </p:txBody>
      </p:sp>
      <p:sp>
        <p:nvSpPr>
          <p:cNvPr id="3" name="AutoShape 4" descr="Image result for images of question sign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JM"/>
          </a:p>
        </p:txBody>
      </p:sp>
      <p:pic>
        <p:nvPicPr>
          <p:cNvPr id="1030" name="Picture 6" descr="Image result for images of question sig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3222" y="1453565"/>
            <a:ext cx="5890660" cy="4398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899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600" b="1" dirty="0"/>
              <a:t>WORTH</a:t>
            </a:r>
          </a:p>
        </p:txBody>
      </p:sp>
      <p:sp>
        <p:nvSpPr>
          <p:cNvPr id="3" name="Content Placeholder 2"/>
          <p:cNvSpPr>
            <a:spLocks noGrp="1"/>
          </p:cNvSpPr>
          <p:nvPr>
            <p:ph idx="1"/>
          </p:nvPr>
        </p:nvSpPr>
        <p:spPr>
          <a:xfrm>
            <a:off x="1568918" y="2095099"/>
            <a:ext cx="10433785" cy="4450080"/>
          </a:xfrm>
        </p:spPr>
        <p:txBody>
          <a:bodyPr>
            <a:noAutofit/>
          </a:bodyPr>
          <a:lstStyle/>
          <a:p>
            <a:r>
              <a:rPr lang="en-JM" sz="4400" dirty="0"/>
              <a:t>A specific investor’s </a:t>
            </a:r>
            <a:r>
              <a:rPr lang="en-JM" sz="4400" b="1" dirty="0">
                <a:solidFill>
                  <a:srgbClr val="FF0000"/>
                </a:solidFill>
              </a:rPr>
              <a:t>perception</a:t>
            </a:r>
            <a:r>
              <a:rPr lang="en-JM" sz="4400" dirty="0"/>
              <a:t> of the capital sum which he would be prepared to pay  (or accept) for the stream of benefits [real or inferred] which he expects to be produced by the investment.</a:t>
            </a:r>
          </a:p>
        </p:txBody>
      </p:sp>
    </p:spTree>
    <p:extLst>
      <p:ext uri="{BB962C8B-B14F-4D97-AF65-F5344CB8AC3E}">
        <p14:creationId xmlns:p14="http://schemas.microsoft.com/office/powerpoint/2010/main" val="457973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PRICE</a:t>
            </a:r>
          </a:p>
        </p:txBody>
      </p:sp>
      <p:sp>
        <p:nvSpPr>
          <p:cNvPr id="3" name="Content Placeholder 2"/>
          <p:cNvSpPr>
            <a:spLocks noGrp="1"/>
          </p:cNvSpPr>
          <p:nvPr>
            <p:ph idx="1"/>
          </p:nvPr>
        </p:nvSpPr>
        <p:spPr>
          <a:xfrm>
            <a:off x="1828800" y="2069432"/>
            <a:ext cx="10029524" cy="4437246"/>
          </a:xfrm>
        </p:spPr>
        <p:txBody>
          <a:bodyPr>
            <a:normAutofit/>
          </a:bodyPr>
          <a:lstStyle/>
          <a:p>
            <a:endParaRPr lang="en-JM" sz="4400" dirty="0"/>
          </a:p>
          <a:p>
            <a:r>
              <a:rPr lang="en-JM" sz="5400" b="1" dirty="0">
                <a:solidFill>
                  <a:srgbClr val="FF0000"/>
                </a:solidFill>
              </a:rPr>
              <a:t>Actual</a:t>
            </a:r>
            <a:r>
              <a:rPr lang="en-JM" sz="5400" dirty="0"/>
              <a:t> observable exchange price in the open market: what you actually got when property was sold</a:t>
            </a:r>
          </a:p>
        </p:txBody>
      </p:sp>
    </p:spTree>
    <p:extLst>
      <p:ext uri="{BB962C8B-B14F-4D97-AF65-F5344CB8AC3E}">
        <p14:creationId xmlns:p14="http://schemas.microsoft.com/office/powerpoint/2010/main" val="2123109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VALUE</a:t>
            </a:r>
          </a:p>
        </p:txBody>
      </p:sp>
      <p:sp>
        <p:nvSpPr>
          <p:cNvPr id="3" name="Content Placeholder 2"/>
          <p:cNvSpPr>
            <a:spLocks noGrp="1"/>
          </p:cNvSpPr>
          <p:nvPr>
            <p:ph idx="1"/>
          </p:nvPr>
        </p:nvSpPr>
        <p:spPr>
          <a:xfrm>
            <a:off x="1828800" y="2069432"/>
            <a:ext cx="10029524" cy="4437246"/>
          </a:xfrm>
        </p:spPr>
        <p:txBody>
          <a:bodyPr>
            <a:normAutofit/>
          </a:bodyPr>
          <a:lstStyle/>
          <a:p>
            <a:endParaRPr lang="en-JM" sz="4400" dirty="0"/>
          </a:p>
          <a:p>
            <a:r>
              <a:rPr lang="en-JM" sz="5400" b="1" dirty="0">
                <a:solidFill>
                  <a:srgbClr val="FF0000"/>
                </a:solidFill>
              </a:rPr>
              <a:t>Estimate of the price </a:t>
            </a:r>
            <a:r>
              <a:rPr lang="en-JM" sz="5400" dirty="0"/>
              <a:t>that would be achieved if the property were to be sold in the market.</a:t>
            </a:r>
          </a:p>
        </p:txBody>
      </p:sp>
    </p:spTree>
    <p:extLst>
      <p:ext uri="{BB962C8B-B14F-4D97-AF65-F5344CB8AC3E}">
        <p14:creationId xmlns:p14="http://schemas.microsoft.com/office/powerpoint/2010/main" val="3694378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COST</a:t>
            </a:r>
          </a:p>
        </p:txBody>
      </p:sp>
      <p:sp>
        <p:nvSpPr>
          <p:cNvPr id="3" name="Content Placeholder 2"/>
          <p:cNvSpPr>
            <a:spLocks noGrp="1"/>
          </p:cNvSpPr>
          <p:nvPr>
            <p:ph idx="1"/>
          </p:nvPr>
        </p:nvSpPr>
        <p:spPr>
          <a:xfrm>
            <a:off x="1443789" y="1549667"/>
            <a:ext cx="10414535" cy="5207268"/>
          </a:xfrm>
        </p:spPr>
        <p:txBody>
          <a:bodyPr>
            <a:normAutofit fontScale="92500" lnSpcReduction="10000"/>
          </a:bodyPr>
          <a:lstStyle/>
          <a:p>
            <a:endParaRPr lang="en-JM" sz="4400" dirty="0"/>
          </a:p>
          <a:p>
            <a:r>
              <a:rPr lang="en-JM" sz="5400" b="1" dirty="0">
                <a:solidFill>
                  <a:srgbClr val="FF0000"/>
                </a:solidFill>
              </a:rPr>
              <a:t>Production-related concept</a:t>
            </a:r>
            <a:r>
              <a:rPr lang="en-JM" sz="5400" dirty="0"/>
              <a:t>, distinct from exchange, which is defined as the amount of money required to create/construct or produce a commodity, good or service.</a:t>
            </a:r>
          </a:p>
        </p:txBody>
      </p:sp>
    </p:spTree>
    <p:extLst>
      <p:ext uri="{BB962C8B-B14F-4D97-AF65-F5344CB8AC3E}">
        <p14:creationId xmlns:p14="http://schemas.microsoft.com/office/powerpoint/2010/main" val="38813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COST</a:t>
            </a:r>
          </a:p>
        </p:txBody>
      </p:sp>
      <p:sp>
        <p:nvSpPr>
          <p:cNvPr id="3" name="Content Placeholder 2"/>
          <p:cNvSpPr>
            <a:spLocks noGrp="1"/>
          </p:cNvSpPr>
          <p:nvPr>
            <p:ph idx="1"/>
          </p:nvPr>
        </p:nvSpPr>
        <p:spPr>
          <a:xfrm>
            <a:off x="1443789" y="1549667"/>
            <a:ext cx="10414535" cy="5207268"/>
          </a:xfrm>
        </p:spPr>
        <p:txBody>
          <a:bodyPr>
            <a:normAutofit/>
          </a:bodyPr>
          <a:lstStyle/>
          <a:p>
            <a:endParaRPr lang="en-JM" sz="4400" dirty="0"/>
          </a:p>
          <a:p>
            <a:endParaRPr lang="en-JM" sz="4400" dirty="0"/>
          </a:p>
          <a:p>
            <a:r>
              <a:rPr lang="en-JM" sz="5400" dirty="0"/>
              <a:t>Once the good is completed or the service rendered , its cost becomes a historic fact.</a:t>
            </a:r>
          </a:p>
        </p:txBody>
      </p:sp>
    </p:spTree>
    <p:extLst>
      <p:ext uri="{BB962C8B-B14F-4D97-AF65-F5344CB8AC3E}">
        <p14:creationId xmlns:p14="http://schemas.microsoft.com/office/powerpoint/2010/main" val="1186479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Price/Worth/Cost/Value</a:t>
            </a:r>
          </a:p>
        </p:txBody>
      </p:sp>
      <p:sp>
        <p:nvSpPr>
          <p:cNvPr id="3" name="Content Placeholder 2"/>
          <p:cNvSpPr>
            <a:spLocks noGrp="1"/>
          </p:cNvSpPr>
          <p:nvPr>
            <p:ph idx="1"/>
          </p:nvPr>
        </p:nvSpPr>
        <p:spPr/>
        <p:txBody>
          <a:bodyPr>
            <a:normAutofit/>
          </a:bodyPr>
          <a:lstStyle/>
          <a:p>
            <a:r>
              <a:rPr lang="en-JM" sz="4800" dirty="0"/>
              <a:t>The difference between these is fundamental to valuation principles and is essential to the supportable estimation of value.</a:t>
            </a:r>
          </a:p>
        </p:txBody>
      </p:sp>
    </p:spTree>
    <p:extLst>
      <p:ext uri="{BB962C8B-B14F-4D97-AF65-F5344CB8AC3E}">
        <p14:creationId xmlns:p14="http://schemas.microsoft.com/office/powerpoint/2010/main" val="1609792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Price/Worth/Cost/Value</a:t>
            </a:r>
          </a:p>
        </p:txBody>
      </p:sp>
      <p:sp>
        <p:nvSpPr>
          <p:cNvPr id="3" name="Content Placeholder 2"/>
          <p:cNvSpPr>
            <a:spLocks noGrp="1"/>
          </p:cNvSpPr>
          <p:nvPr>
            <p:ph idx="1"/>
          </p:nvPr>
        </p:nvSpPr>
        <p:spPr>
          <a:xfrm>
            <a:off x="2589212" y="2133599"/>
            <a:ext cx="8915400" cy="4430829"/>
          </a:xfrm>
        </p:spPr>
        <p:txBody>
          <a:bodyPr>
            <a:noAutofit/>
          </a:bodyPr>
          <a:lstStyle/>
          <a:p>
            <a:r>
              <a:rPr lang="en-JM" sz="5400" dirty="0"/>
              <a:t>In relation to real estate:</a:t>
            </a:r>
          </a:p>
          <a:p>
            <a:pPr marL="625475" indent="173038">
              <a:buFont typeface="Wingdings" panose="05000000000000000000" pitchFamily="2" charset="2"/>
              <a:buChar char="v"/>
            </a:pPr>
            <a:r>
              <a:rPr lang="en-JM" sz="5400" dirty="0"/>
              <a:t> </a:t>
            </a:r>
            <a:r>
              <a:rPr lang="en-JM" sz="5400" dirty="0">
                <a:solidFill>
                  <a:srgbClr val="C00000"/>
                </a:solidFill>
              </a:rPr>
              <a:t>value</a:t>
            </a:r>
            <a:r>
              <a:rPr lang="en-JM" sz="5400" dirty="0"/>
              <a:t> should always be related to </a:t>
            </a:r>
            <a:r>
              <a:rPr lang="en-JM" sz="5400" dirty="0">
                <a:solidFill>
                  <a:srgbClr val="C00000"/>
                </a:solidFill>
              </a:rPr>
              <a:t>price</a:t>
            </a:r>
          </a:p>
          <a:p>
            <a:pPr marL="625475" indent="0">
              <a:buNone/>
            </a:pPr>
            <a:r>
              <a:rPr lang="en-JM" sz="5400" dirty="0"/>
              <a:t>(value in exchange) </a:t>
            </a:r>
            <a:r>
              <a:rPr lang="en-JM" sz="5400" dirty="0">
                <a:solidFill>
                  <a:srgbClr val="C00000"/>
                </a:solidFill>
              </a:rPr>
              <a:t>not worth</a:t>
            </a:r>
            <a:r>
              <a:rPr lang="en-JM" sz="5400" dirty="0"/>
              <a:t> (value in use)  </a:t>
            </a:r>
          </a:p>
        </p:txBody>
      </p:sp>
    </p:spTree>
    <p:extLst>
      <p:ext uri="{BB962C8B-B14F-4D97-AF65-F5344CB8AC3E}">
        <p14:creationId xmlns:p14="http://schemas.microsoft.com/office/powerpoint/2010/main" val="534180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Definition of Valuation</a:t>
            </a:r>
          </a:p>
        </p:txBody>
      </p:sp>
      <p:sp>
        <p:nvSpPr>
          <p:cNvPr id="3" name="Content Placeholder 2"/>
          <p:cNvSpPr>
            <a:spLocks noGrp="1"/>
          </p:cNvSpPr>
          <p:nvPr>
            <p:ph idx="1"/>
          </p:nvPr>
        </p:nvSpPr>
        <p:spPr>
          <a:xfrm>
            <a:off x="1828800" y="2069432"/>
            <a:ext cx="10029524" cy="4437246"/>
          </a:xfrm>
        </p:spPr>
        <p:txBody>
          <a:bodyPr>
            <a:normAutofit/>
          </a:bodyPr>
          <a:lstStyle/>
          <a:p>
            <a:endParaRPr lang="en-JM" sz="4400" dirty="0"/>
          </a:p>
          <a:p>
            <a:endParaRPr lang="en-JM" sz="4400" dirty="0"/>
          </a:p>
          <a:p>
            <a:r>
              <a:rPr lang="en-JM" sz="5400" dirty="0"/>
              <a:t>Art and /or science of estimating values</a:t>
            </a:r>
          </a:p>
        </p:txBody>
      </p:sp>
    </p:spTree>
    <p:extLst>
      <p:ext uri="{BB962C8B-B14F-4D97-AF65-F5344CB8AC3E}">
        <p14:creationId xmlns:p14="http://schemas.microsoft.com/office/powerpoint/2010/main" val="618546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Price/Worth/Cost/Value</a:t>
            </a:r>
          </a:p>
        </p:txBody>
      </p:sp>
      <p:sp>
        <p:nvSpPr>
          <p:cNvPr id="3" name="Content Placeholder 2"/>
          <p:cNvSpPr>
            <a:spLocks noGrp="1"/>
          </p:cNvSpPr>
          <p:nvPr>
            <p:ph idx="1"/>
          </p:nvPr>
        </p:nvSpPr>
        <p:spPr>
          <a:xfrm>
            <a:off x="1645920" y="2133600"/>
            <a:ext cx="10164278" cy="4324952"/>
          </a:xfrm>
        </p:spPr>
        <p:txBody>
          <a:bodyPr>
            <a:noAutofit/>
          </a:bodyPr>
          <a:lstStyle/>
          <a:p>
            <a:r>
              <a:rPr lang="en-JM" sz="4800" dirty="0">
                <a:solidFill>
                  <a:srgbClr val="C00000"/>
                </a:solidFill>
              </a:rPr>
              <a:t>Price/value</a:t>
            </a:r>
            <a:r>
              <a:rPr lang="en-JM" sz="4800" dirty="0"/>
              <a:t> are market driven  whereas </a:t>
            </a:r>
            <a:r>
              <a:rPr lang="en-JM" sz="4800" dirty="0">
                <a:solidFill>
                  <a:srgbClr val="C00000"/>
                </a:solidFill>
              </a:rPr>
              <a:t>worth</a:t>
            </a:r>
            <a:r>
              <a:rPr lang="en-JM" sz="4800" dirty="0"/>
              <a:t> is </a:t>
            </a:r>
            <a:r>
              <a:rPr lang="en-JM" sz="4800" b="1" dirty="0"/>
              <a:t>subjective</a:t>
            </a:r>
            <a:r>
              <a:rPr lang="en-JM" sz="4800" dirty="0"/>
              <a:t> and based on the particular requirements/ circumstances of the individual.</a:t>
            </a:r>
          </a:p>
        </p:txBody>
      </p:sp>
    </p:spTree>
    <p:extLst>
      <p:ext uri="{BB962C8B-B14F-4D97-AF65-F5344CB8AC3E}">
        <p14:creationId xmlns:p14="http://schemas.microsoft.com/office/powerpoint/2010/main" val="1091249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Price/Worth/Cost/Value</a:t>
            </a:r>
          </a:p>
        </p:txBody>
      </p:sp>
      <p:sp>
        <p:nvSpPr>
          <p:cNvPr id="3" name="Content Placeholder 2"/>
          <p:cNvSpPr>
            <a:spLocks noGrp="1"/>
          </p:cNvSpPr>
          <p:nvPr>
            <p:ph idx="1"/>
          </p:nvPr>
        </p:nvSpPr>
        <p:spPr>
          <a:xfrm>
            <a:off x="1645920" y="1790299"/>
            <a:ext cx="10164278" cy="4870383"/>
          </a:xfrm>
        </p:spPr>
        <p:txBody>
          <a:bodyPr>
            <a:noAutofit/>
          </a:bodyPr>
          <a:lstStyle/>
          <a:p>
            <a:r>
              <a:rPr lang="en-JM" sz="4800" dirty="0"/>
              <a:t>In an open and free market, no transaction will be likely if the </a:t>
            </a:r>
            <a:r>
              <a:rPr lang="en-JM" sz="4800" dirty="0">
                <a:solidFill>
                  <a:srgbClr val="C00000"/>
                </a:solidFill>
              </a:rPr>
              <a:t>value in use/worth </a:t>
            </a:r>
            <a:r>
              <a:rPr lang="en-JM" sz="4800" dirty="0"/>
              <a:t>to the vendor is greater than the </a:t>
            </a:r>
            <a:r>
              <a:rPr lang="en-JM" sz="4800" dirty="0">
                <a:solidFill>
                  <a:srgbClr val="C00000"/>
                </a:solidFill>
              </a:rPr>
              <a:t>value in use/worth </a:t>
            </a:r>
            <a:r>
              <a:rPr lang="en-JM" sz="4800" dirty="0">
                <a:solidFill>
                  <a:schemeClr val="tx1"/>
                </a:solidFill>
              </a:rPr>
              <a:t>to the purchaser.</a:t>
            </a:r>
            <a:endParaRPr lang="en-JM" sz="4800" dirty="0"/>
          </a:p>
        </p:txBody>
      </p:sp>
    </p:spTree>
    <p:extLst>
      <p:ext uri="{BB962C8B-B14F-4D97-AF65-F5344CB8AC3E}">
        <p14:creationId xmlns:p14="http://schemas.microsoft.com/office/powerpoint/2010/main" val="2535238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Price/Worth/Cost/Value</a:t>
            </a:r>
          </a:p>
        </p:txBody>
      </p:sp>
      <p:sp>
        <p:nvSpPr>
          <p:cNvPr id="3" name="Content Placeholder 2"/>
          <p:cNvSpPr>
            <a:spLocks noGrp="1"/>
          </p:cNvSpPr>
          <p:nvPr>
            <p:ph idx="1"/>
          </p:nvPr>
        </p:nvSpPr>
        <p:spPr>
          <a:xfrm>
            <a:off x="1424539" y="1636295"/>
            <a:ext cx="10385659" cy="5111014"/>
          </a:xfrm>
        </p:spPr>
        <p:txBody>
          <a:bodyPr>
            <a:noAutofit/>
          </a:bodyPr>
          <a:lstStyle/>
          <a:p>
            <a:r>
              <a:rPr lang="en-JM" sz="4800" dirty="0"/>
              <a:t> </a:t>
            </a:r>
            <a:r>
              <a:rPr lang="en-JM" sz="5400" dirty="0">
                <a:solidFill>
                  <a:srgbClr val="FF0000"/>
                </a:solidFill>
              </a:rPr>
              <a:t>In a perfect market</a:t>
            </a:r>
            <a:r>
              <a:rPr lang="en-JM" sz="5400" dirty="0"/>
              <a:t>, where all investors have the same information and the same requirements, </a:t>
            </a:r>
            <a:r>
              <a:rPr lang="en-JM" sz="5400" dirty="0">
                <a:solidFill>
                  <a:srgbClr val="C00000"/>
                </a:solidFill>
              </a:rPr>
              <a:t>price</a:t>
            </a:r>
            <a:r>
              <a:rPr lang="en-JM" sz="5400" dirty="0"/>
              <a:t> and </a:t>
            </a:r>
            <a:r>
              <a:rPr lang="en-JM" sz="5400" dirty="0">
                <a:solidFill>
                  <a:srgbClr val="C00000"/>
                </a:solidFill>
              </a:rPr>
              <a:t>worth</a:t>
            </a:r>
            <a:r>
              <a:rPr lang="en-JM" sz="5400" dirty="0"/>
              <a:t> should be equal.</a:t>
            </a:r>
          </a:p>
        </p:txBody>
      </p:sp>
    </p:spTree>
    <p:extLst>
      <p:ext uri="{BB962C8B-B14F-4D97-AF65-F5344CB8AC3E}">
        <p14:creationId xmlns:p14="http://schemas.microsoft.com/office/powerpoint/2010/main" val="78594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Price/Worth/Cost/Value</a:t>
            </a:r>
          </a:p>
        </p:txBody>
      </p:sp>
      <p:sp>
        <p:nvSpPr>
          <p:cNvPr id="3" name="Content Placeholder 2"/>
          <p:cNvSpPr>
            <a:spLocks noGrp="1"/>
          </p:cNvSpPr>
          <p:nvPr>
            <p:ph idx="1"/>
          </p:nvPr>
        </p:nvSpPr>
        <p:spPr>
          <a:xfrm>
            <a:off x="1424539" y="1636295"/>
            <a:ext cx="10385659" cy="5111014"/>
          </a:xfrm>
        </p:spPr>
        <p:txBody>
          <a:bodyPr>
            <a:noAutofit/>
          </a:bodyPr>
          <a:lstStyle/>
          <a:p>
            <a:r>
              <a:rPr lang="en-JM" sz="4800" dirty="0"/>
              <a:t> </a:t>
            </a:r>
            <a:r>
              <a:rPr lang="en-JM" sz="5400" dirty="0"/>
              <a:t>The property market is not perfect and so there is a natural divergence between </a:t>
            </a:r>
            <a:r>
              <a:rPr lang="en-JM" sz="5400" dirty="0">
                <a:solidFill>
                  <a:srgbClr val="FF0000"/>
                </a:solidFill>
              </a:rPr>
              <a:t>price</a:t>
            </a:r>
            <a:r>
              <a:rPr lang="en-JM" sz="5400" dirty="0"/>
              <a:t> and </a:t>
            </a:r>
            <a:r>
              <a:rPr lang="en-JM" sz="5400" dirty="0">
                <a:solidFill>
                  <a:srgbClr val="FF0000"/>
                </a:solidFill>
              </a:rPr>
              <a:t>worth</a:t>
            </a:r>
            <a:r>
              <a:rPr lang="en-JM" sz="5400" dirty="0"/>
              <a:t> in certain markets.</a:t>
            </a:r>
          </a:p>
        </p:txBody>
      </p:sp>
    </p:spTree>
    <p:extLst>
      <p:ext uri="{BB962C8B-B14F-4D97-AF65-F5344CB8AC3E}">
        <p14:creationId xmlns:p14="http://schemas.microsoft.com/office/powerpoint/2010/main" val="7881760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Price/Worth/Cost/Value</a:t>
            </a:r>
          </a:p>
        </p:txBody>
      </p:sp>
      <p:sp>
        <p:nvSpPr>
          <p:cNvPr id="3" name="Content Placeholder 2"/>
          <p:cNvSpPr>
            <a:spLocks noGrp="1"/>
          </p:cNvSpPr>
          <p:nvPr>
            <p:ph idx="1"/>
          </p:nvPr>
        </p:nvSpPr>
        <p:spPr>
          <a:xfrm>
            <a:off x="1424539" y="1636295"/>
            <a:ext cx="10385659" cy="5111014"/>
          </a:xfrm>
        </p:spPr>
        <p:txBody>
          <a:bodyPr>
            <a:noAutofit/>
          </a:bodyPr>
          <a:lstStyle/>
          <a:p>
            <a:r>
              <a:rPr lang="en-JM" sz="4400" dirty="0"/>
              <a:t>Depending upon the type of property, the valuation may compare</a:t>
            </a:r>
            <a:r>
              <a:rPr lang="en-JM" sz="4800" dirty="0"/>
              <a:t> previous sales prices and derive an investment value (value in exchange) by reference to observed payments in the market.</a:t>
            </a:r>
          </a:p>
          <a:p>
            <a:pPr marL="0" indent="0">
              <a:buNone/>
            </a:pPr>
            <a:endParaRPr lang="en-JM" sz="4800" dirty="0"/>
          </a:p>
        </p:txBody>
      </p:sp>
    </p:spTree>
    <p:extLst>
      <p:ext uri="{BB962C8B-B14F-4D97-AF65-F5344CB8AC3E}">
        <p14:creationId xmlns:p14="http://schemas.microsoft.com/office/powerpoint/2010/main" val="4183834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Price/Worth/Cost/Value</a:t>
            </a:r>
          </a:p>
        </p:txBody>
      </p:sp>
      <p:sp>
        <p:nvSpPr>
          <p:cNvPr id="3" name="Content Placeholder 2"/>
          <p:cNvSpPr>
            <a:spLocks noGrp="1"/>
          </p:cNvSpPr>
          <p:nvPr>
            <p:ph idx="1"/>
          </p:nvPr>
        </p:nvSpPr>
        <p:spPr>
          <a:xfrm>
            <a:off x="1424539" y="1636295"/>
            <a:ext cx="10385659" cy="5111014"/>
          </a:xfrm>
        </p:spPr>
        <p:txBody>
          <a:bodyPr>
            <a:noAutofit/>
          </a:bodyPr>
          <a:lstStyle/>
          <a:p>
            <a:r>
              <a:rPr lang="en-JM" sz="4400" dirty="0"/>
              <a:t>Whereas other properties, which do not transact sufficiently often to produce reliable comparable information, need to use valuation models which reflect the thought processes of the principal players: this relates to worth (value in use).</a:t>
            </a:r>
            <a:endParaRPr lang="en-JM" sz="4800" dirty="0"/>
          </a:p>
          <a:p>
            <a:pPr marL="0" indent="0">
              <a:buNone/>
            </a:pPr>
            <a:endParaRPr lang="en-JM" sz="4800" dirty="0"/>
          </a:p>
        </p:txBody>
      </p:sp>
    </p:spTree>
    <p:extLst>
      <p:ext uri="{BB962C8B-B14F-4D97-AF65-F5344CB8AC3E}">
        <p14:creationId xmlns:p14="http://schemas.microsoft.com/office/powerpoint/2010/main" val="1768219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sz="half" idx="1"/>
          </p:nvPr>
        </p:nvSpPr>
        <p:spPr>
          <a:xfrm>
            <a:off x="1857676" y="2133599"/>
            <a:ext cx="5045400" cy="4517457"/>
          </a:xfrm>
        </p:spPr>
        <p:txBody>
          <a:bodyPr>
            <a:noAutofit/>
          </a:bodyPr>
          <a:lstStyle/>
          <a:p>
            <a:pPr>
              <a:buFont typeface="Wingdings" panose="05000000000000000000" pitchFamily="2" charset="2"/>
              <a:buChar char="§"/>
            </a:pPr>
            <a:r>
              <a:rPr lang="en-JM" sz="3200" dirty="0"/>
              <a:t>the estimated amount </a:t>
            </a:r>
          </a:p>
          <a:p>
            <a:pPr>
              <a:buFont typeface="Wingdings" panose="05000000000000000000" pitchFamily="2" charset="2"/>
              <a:buChar char="§"/>
            </a:pPr>
            <a:r>
              <a:rPr lang="en-JM" sz="3200" dirty="0"/>
              <a:t>for which an asset should exchange </a:t>
            </a:r>
          </a:p>
          <a:p>
            <a:pPr>
              <a:buFont typeface="Wingdings" panose="05000000000000000000" pitchFamily="2" charset="2"/>
              <a:buChar char="§"/>
            </a:pPr>
            <a:r>
              <a:rPr lang="en-JM" sz="3200" dirty="0"/>
              <a:t>on the date of valuation </a:t>
            </a:r>
          </a:p>
          <a:p>
            <a:pPr>
              <a:buFont typeface="Wingdings" panose="05000000000000000000" pitchFamily="2" charset="2"/>
              <a:buChar char="§"/>
            </a:pPr>
            <a:r>
              <a:rPr lang="en-JM" sz="3200" dirty="0"/>
              <a:t>between a willing buyer and a willing seller  </a:t>
            </a:r>
          </a:p>
        </p:txBody>
      </p:sp>
      <p:sp>
        <p:nvSpPr>
          <p:cNvPr id="4" name="Content Placeholder 3"/>
          <p:cNvSpPr>
            <a:spLocks noGrp="1"/>
          </p:cNvSpPr>
          <p:nvPr>
            <p:ph sz="half" idx="2"/>
          </p:nvPr>
        </p:nvSpPr>
        <p:spPr>
          <a:xfrm>
            <a:off x="7190747" y="1809549"/>
            <a:ext cx="4686828" cy="4745255"/>
          </a:xfrm>
        </p:spPr>
        <p:txBody>
          <a:bodyPr>
            <a:noAutofit/>
          </a:bodyPr>
          <a:lstStyle/>
          <a:p>
            <a:pPr>
              <a:buFont typeface="Wingdings" panose="05000000000000000000" pitchFamily="2" charset="2"/>
              <a:buChar char="§"/>
            </a:pPr>
            <a:r>
              <a:rPr lang="en-JM" sz="3200" dirty="0"/>
              <a:t>in an arm’s length transaction</a:t>
            </a:r>
          </a:p>
          <a:p>
            <a:pPr>
              <a:buFont typeface="Wingdings" panose="05000000000000000000" pitchFamily="2" charset="2"/>
              <a:buChar char="§"/>
            </a:pPr>
            <a:r>
              <a:rPr lang="en-JM" sz="3200" dirty="0"/>
              <a:t> after proper marketing </a:t>
            </a:r>
          </a:p>
          <a:p>
            <a:pPr>
              <a:buFont typeface="Wingdings" panose="05000000000000000000" pitchFamily="2" charset="2"/>
              <a:buChar char="§"/>
            </a:pPr>
            <a:r>
              <a:rPr lang="en-JM" sz="3200" dirty="0"/>
              <a:t>wherein the parties had each acted knowledgeably, prudently and without compulsion.</a:t>
            </a:r>
          </a:p>
        </p:txBody>
      </p:sp>
    </p:spTree>
    <p:extLst>
      <p:ext uri="{BB962C8B-B14F-4D97-AF65-F5344CB8AC3E}">
        <p14:creationId xmlns:p14="http://schemas.microsoft.com/office/powerpoint/2010/main" val="185947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876926" y="1732547"/>
            <a:ext cx="10039150" cy="4928135"/>
          </a:xfrm>
        </p:spPr>
        <p:txBody>
          <a:bodyPr>
            <a:normAutofit/>
          </a:bodyPr>
          <a:lstStyle/>
          <a:p>
            <a:r>
              <a:rPr lang="en-JM" sz="3600" dirty="0"/>
              <a:t>The concept presumes a price negotiated in an open and competitive market : also known as </a:t>
            </a:r>
            <a:r>
              <a:rPr lang="en-JM" sz="3600" dirty="0">
                <a:solidFill>
                  <a:srgbClr val="C00000"/>
                </a:solidFill>
              </a:rPr>
              <a:t>open market value</a:t>
            </a:r>
          </a:p>
          <a:p>
            <a:r>
              <a:rPr lang="en-JM" sz="3600" dirty="0">
                <a:solidFill>
                  <a:schemeClr val="tx1"/>
                </a:solidFill>
              </a:rPr>
              <a:t>The market for a property could be an </a:t>
            </a:r>
            <a:r>
              <a:rPr lang="en-JM" sz="3600" dirty="0">
                <a:solidFill>
                  <a:srgbClr val="C00000"/>
                </a:solidFill>
              </a:rPr>
              <a:t>international </a:t>
            </a:r>
            <a:r>
              <a:rPr lang="en-JM" sz="3600" dirty="0">
                <a:solidFill>
                  <a:schemeClr val="tx1"/>
                </a:solidFill>
              </a:rPr>
              <a:t>or a </a:t>
            </a:r>
            <a:r>
              <a:rPr lang="en-JM" sz="3600" dirty="0">
                <a:solidFill>
                  <a:srgbClr val="C00000"/>
                </a:solidFill>
              </a:rPr>
              <a:t>local</a:t>
            </a:r>
            <a:r>
              <a:rPr lang="en-JM" sz="3600" dirty="0">
                <a:solidFill>
                  <a:schemeClr val="tx1"/>
                </a:solidFill>
              </a:rPr>
              <a:t> market</a:t>
            </a:r>
          </a:p>
          <a:p>
            <a:r>
              <a:rPr lang="en-JM" sz="3600" dirty="0">
                <a:solidFill>
                  <a:schemeClr val="tx1"/>
                </a:solidFill>
              </a:rPr>
              <a:t>The market could consist of numerous buyers and sellers or could have limited participants</a:t>
            </a:r>
          </a:p>
        </p:txBody>
      </p:sp>
    </p:spTree>
    <p:extLst>
      <p:ext uri="{BB962C8B-B14F-4D97-AF65-F5344CB8AC3E}">
        <p14:creationId xmlns:p14="http://schemas.microsoft.com/office/powerpoint/2010/main" val="3736644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876926" y="1732547"/>
            <a:ext cx="10039150" cy="4928135"/>
          </a:xfrm>
        </p:spPr>
        <p:txBody>
          <a:bodyPr>
            <a:normAutofit/>
          </a:bodyPr>
          <a:lstStyle/>
          <a:p>
            <a:r>
              <a:rPr lang="en-JM" sz="4000" dirty="0">
                <a:solidFill>
                  <a:schemeClr val="tx1"/>
                </a:solidFill>
              </a:rPr>
              <a:t>The market in which the property is exposed is not restricted in any way or constricted.</a:t>
            </a:r>
          </a:p>
          <a:p>
            <a:pPr marL="0" indent="0">
              <a:buNone/>
            </a:pPr>
            <a:endParaRPr lang="en-JM" sz="4000" dirty="0">
              <a:solidFill>
                <a:schemeClr val="tx1"/>
              </a:solidFill>
            </a:endParaRPr>
          </a:p>
          <a:p>
            <a:r>
              <a:rPr lang="en-JM" sz="4000" dirty="0">
                <a:solidFill>
                  <a:schemeClr val="tx1"/>
                </a:solidFill>
              </a:rPr>
              <a:t>However, if the word </a:t>
            </a:r>
            <a:r>
              <a:rPr lang="en-JM" sz="4000" b="1" dirty="0">
                <a:solidFill>
                  <a:srgbClr val="C00000"/>
                </a:solidFill>
              </a:rPr>
              <a:t>open</a:t>
            </a:r>
            <a:r>
              <a:rPr lang="en-JM" sz="4000" dirty="0">
                <a:solidFill>
                  <a:schemeClr val="tx1"/>
                </a:solidFill>
              </a:rPr>
              <a:t> is not used, it does not mean that the transaction is private or closed.</a:t>
            </a:r>
          </a:p>
          <a:p>
            <a:endParaRPr lang="en-JM" dirty="0"/>
          </a:p>
        </p:txBody>
      </p:sp>
    </p:spTree>
    <p:extLst>
      <p:ext uri="{BB962C8B-B14F-4D97-AF65-F5344CB8AC3E}">
        <p14:creationId xmlns:p14="http://schemas.microsoft.com/office/powerpoint/2010/main" val="2503627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318661" y="1732547"/>
            <a:ext cx="10597415" cy="4928135"/>
          </a:xfrm>
        </p:spPr>
        <p:txBody>
          <a:bodyPr>
            <a:noAutofit/>
          </a:bodyPr>
          <a:lstStyle/>
          <a:p>
            <a:r>
              <a:rPr lang="en-JM" sz="2800" dirty="0"/>
              <a:t>The best way to find out what a property will fetch on the market is by putting it up for sale and accepting the best serious offer.</a:t>
            </a:r>
          </a:p>
          <a:p>
            <a:r>
              <a:rPr lang="en-JM" sz="2800" b="1" dirty="0">
                <a:solidFill>
                  <a:srgbClr val="C00000"/>
                </a:solidFill>
              </a:rPr>
              <a:t>THE VALUER DOES NOT HAVE THIS LUXURY!</a:t>
            </a:r>
          </a:p>
          <a:p>
            <a:r>
              <a:rPr lang="en-JM" sz="2800" dirty="0">
                <a:solidFill>
                  <a:schemeClr val="tx1"/>
                </a:solidFill>
              </a:rPr>
              <a:t>He has to use all available evidence to arrive at a realistic opinion of what the property would fetch in the market.</a:t>
            </a:r>
          </a:p>
          <a:p>
            <a:r>
              <a:rPr lang="en-JM" sz="2800" b="1" dirty="0">
                <a:solidFill>
                  <a:srgbClr val="C00000"/>
                </a:solidFill>
              </a:rPr>
              <a:t>But it can only be an opinion.</a:t>
            </a:r>
          </a:p>
          <a:p>
            <a:r>
              <a:rPr lang="en-JM" sz="2800" dirty="0">
                <a:solidFill>
                  <a:schemeClr val="tx1"/>
                </a:solidFill>
              </a:rPr>
              <a:t>Certain assumptions would have to be made and certain conventions observed in arriving at this opinion.</a:t>
            </a:r>
          </a:p>
        </p:txBody>
      </p:sp>
    </p:spTree>
    <p:extLst>
      <p:ext uri="{BB962C8B-B14F-4D97-AF65-F5344CB8AC3E}">
        <p14:creationId xmlns:p14="http://schemas.microsoft.com/office/powerpoint/2010/main" val="1513478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Definition of Valuation</a:t>
            </a:r>
          </a:p>
        </p:txBody>
      </p:sp>
      <p:sp>
        <p:nvSpPr>
          <p:cNvPr id="3" name="Content Placeholder 2"/>
          <p:cNvSpPr>
            <a:spLocks noGrp="1"/>
          </p:cNvSpPr>
          <p:nvPr>
            <p:ph idx="1"/>
          </p:nvPr>
        </p:nvSpPr>
        <p:spPr>
          <a:xfrm>
            <a:off x="1309036" y="1655545"/>
            <a:ext cx="10549288" cy="4937760"/>
          </a:xfrm>
        </p:spPr>
        <p:txBody>
          <a:bodyPr>
            <a:normAutofit fontScale="92500"/>
          </a:bodyPr>
          <a:lstStyle/>
          <a:p>
            <a:r>
              <a:rPr lang="en-JM" sz="4400" dirty="0"/>
              <a:t>Provision of a written opinion as to </a:t>
            </a:r>
            <a:r>
              <a:rPr lang="en-JM" sz="4400" b="1" dirty="0"/>
              <a:t>capital price or value </a:t>
            </a:r>
            <a:r>
              <a:rPr lang="en-JM" sz="4400" dirty="0"/>
              <a:t>or </a:t>
            </a:r>
            <a:r>
              <a:rPr lang="en-JM" sz="4400" b="1" dirty="0"/>
              <a:t>rental price or value-</a:t>
            </a:r>
          </a:p>
          <a:p>
            <a:pPr>
              <a:buFont typeface="Wingdings" panose="05000000000000000000" pitchFamily="2" charset="2"/>
              <a:buChar char="§"/>
            </a:pPr>
            <a:r>
              <a:rPr lang="en-JM" sz="4400" b="1" dirty="0"/>
              <a:t> </a:t>
            </a:r>
            <a:r>
              <a:rPr lang="en-JM" sz="4400" dirty="0"/>
              <a:t>on any given basis </a:t>
            </a:r>
          </a:p>
          <a:p>
            <a:pPr>
              <a:buFont typeface="Wingdings" panose="05000000000000000000" pitchFamily="2" charset="2"/>
              <a:buChar char="§"/>
            </a:pPr>
            <a:r>
              <a:rPr lang="en-JM" sz="4400" dirty="0"/>
              <a:t>in respect of an interest in property</a:t>
            </a:r>
          </a:p>
          <a:p>
            <a:pPr>
              <a:buFont typeface="Wingdings" panose="05000000000000000000" pitchFamily="2" charset="2"/>
              <a:buChar char="§"/>
            </a:pPr>
            <a:r>
              <a:rPr lang="en-JM" sz="4400" dirty="0"/>
              <a:t>with or without associated information, assumptions or qualifications</a:t>
            </a:r>
          </a:p>
          <a:p>
            <a:pPr>
              <a:buFont typeface="Wingdings" panose="05000000000000000000" pitchFamily="2" charset="2"/>
              <a:buChar char="§"/>
            </a:pPr>
            <a:endParaRPr lang="en-JM" sz="4400" b="1" dirty="0"/>
          </a:p>
        </p:txBody>
      </p:sp>
    </p:spTree>
    <p:extLst>
      <p:ext uri="{BB962C8B-B14F-4D97-AF65-F5344CB8AC3E}">
        <p14:creationId xmlns:p14="http://schemas.microsoft.com/office/powerpoint/2010/main" val="109972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010653" y="1732547"/>
            <a:ext cx="10905423" cy="4928135"/>
          </a:xfrm>
        </p:spPr>
        <p:txBody>
          <a:bodyPr>
            <a:noAutofit/>
          </a:bodyPr>
          <a:lstStyle/>
          <a:p>
            <a:r>
              <a:rPr lang="en-JM" sz="2800" b="1" dirty="0">
                <a:solidFill>
                  <a:srgbClr val="C00000"/>
                </a:solidFill>
              </a:rPr>
              <a:t>Some salient questions and observations:</a:t>
            </a:r>
          </a:p>
          <a:p>
            <a:pPr indent="0">
              <a:buNone/>
            </a:pPr>
            <a:r>
              <a:rPr lang="en-JM" sz="2800" b="1" dirty="0">
                <a:solidFill>
                  <a:srgbClr val="C00000"/>
                </a:solidFill>
              </a:rPr>
              <a:t>(1)</a:t>
            </a:r>
            <a:r>
              <a:rPr lang="en-JM" sz="2800" dirty="0">
                <a:solidFill>
                  <a:schemeClr val="tx1"/>
                </a:solidFill>
              </a:rPr>
              <a:t> </a:t>
            </a:r>
            <a:r>
              <a:rPr lang="en-JM" sz="2800" b="1" dirty="0">
                <a:solidFill>
                  <a:schemeClr val="tx1"/>
                </a:solidFill>
              </a:rPr>
              <a:t>Does market value mean the best price that is likely to be obtained in the market at the time or is it an average price in current market conditions?</a:t>
            </a:r>
          </a:p>
          <a:p>
            <a:pPr indent="0">
              <a:buNone/>
            </a:pPr>
            <a:r>
              <a:rPr lang="en-JM" sz="2800" i="1" dirty="0">
                <a:solidFill>
                  <a:schemeClr val="tx1"/>
                </a:solidFill>
              </a:rPr>
              <a:t>  </a:t>
            </a:r>
            <a:r>
              <a:rPr lang="en-JM" sz="2800" b="1" i="1" dirty="0">
                <a:solidFill>
                  <a:srgbClr val="C00000"/>
                </a:solidFill>
              </a:rPr>
              <a:t>“The estimated amount” </a:t>
            </a:r>
            <a:r>
              <a:rPr lang="en-JM" sz="2800" i="1" dirty="0">
                <a:solidFill>
                  <a:schemeClr val="tx1"/>
                </a:solidFill>
              </a:rPr>
              <a:t>refers to a price expressed  in terms of money, payable for the property in an arm’s length transaction.  Market value is measured as the most probable price reasonably obtainable in the market on the date of valuation in keeping with the market value definition.  </a:t>
            </a:r>
            <a:r>
              <a:rPr lang="en-JM" sz="2800" i="1" dirty="0">
                <a:solidFill>
                  <a:srgbClr val="FF0000"/>
                </a:solidFill>
              </a:rPr>
              <a:t>It is therefore not typically an average. </a:t>
            </a:r>
          </a:p>
        </p:txBody>
      </p:sp>
    </p:spTree>
    <p:extLst>
      <p:ext uri="{BB962C8B-B14F-4D97-AF65-F5344CB8AC3E}">
        <p14:creationId xmlns:p14="http://schemas.microsoft.com/office/powerpoint/2010/main" val="1206755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56136"/>
            <a:ext cx="8911687" cy="943275"/>
          </a:xfrm>
        </p:spPr>
        <p:txBody>
          <a:bodyPr>
            <a:normAutofit fontScale="90000"/>
          </a:bodyPr>
          <a:lstStyle/>
          <a:p>
            <a:r>
              <a:rPr lang="en-JM" sz="6000" b="1" dirty="0"/>
              <a:t>Market Value</a:t>
            </a:r>
          </a:p>
        </p:txBody>
      </p:sp>
      <p:sp>
        <p:nvSpPr>
          <p:cNvPr id="3" name="Content Placeholder 2"/>
          <p:cNvSpPr>
            <a:spLocks noGrp="1"/>
          </p:cNvSpPr>
          <p:nvPr>
            <p:ph idx="1"/>
          </p:nvPr>
        </p:nvSpPr>
        <p:spPr>
          <a:xfrm>
            <a:off x="1001028" y="1424540"/>
            <a:ext cx="10905423" cy="5408596"/>
          </a:xfrm>
        </p:spPr>
        <p:txBody>
          <a:bodyPr>
            <a:noAutofit/>
          </a:bodyPr>
          <a:lstStyle/>
          <a:p>
            <a:pPr marL="0" indent="0">
              <a:buNone/>
            </a:pPr>
            <a:r>
              <a:rPr lang="en-JM" sz="2800" b="1" dirty="0">
                <a:solidFill>
                  <a:srgbClr val="C00000"/>
                </a:solidFill>
              </a:rPr>
              <a:t>(2)</a:t>
            </a:r>
            <a:r>
              <a:rPr lang="en-JM" sz="2800" i="1" dirty="0">
                <a:solidFill>
                  <a:schemeClr val="tx1"/>
                </a:solidFill>
              </a:rPr>
              <a:t>  </a:t>
            </a:r>
            <a:r>
              <a:rPr lang="en-JM" sz="2800" b="1" dirty="0">
                <a:solidFill>
                  <a:schemeClr val="tx1"/>
                </a:solidFill>
              </a:rPr>
              <a:t>Property is relatively illiquid and a reasonable marketing period is needed to achieve the best price. Is the marketing period before or after the valuation? This is important if the market has prices moving rapidly up or down.</a:t>
            </a:r>
          </a:p>
          <a:p>
            <a:pPr marL="0" indent="0">
              <a:buNone/>
            </a:pPr>
            <a:r>
              <a:rPr lang="en-JM" sz="2800" i="1" dirty="0">
                <a:solidFill>
                  <a:schemeClr val="tx1"/>
                </a:solidFill>
              </a:rPr>
              <a:t>After</a:t>
            </a:r>
            <a:r>
              <a:rPr lang="en-JM" sz="2800" dirty="0">
                <a:solidFill>
                  <a:schemeClr val="tx1"/>
                </a:solidFill>
              </a:rPr>
              <a:t> </a:t>
            </a:r>
            <a:r>
              <a:rPr lang="en-JM" sz="2800" b="1" dirty="0">
                <a:solidFill>
                  <a:srgbClr val="C00000"/>
                </a:solidFill>
              </a:rPr>
              <a:t>“proper marketing…” </a:t>
            </a:r>
            <a:r>
              <a:rPr lang="en-JM" sz="2800" i="1" dirty="0">
                <a:solidFill>
                  <a:schemeClr val="tx1"/>
                </a:solidFill>
              </a:rPr>
              <a:t>means that the property would be exposed to the market in the most appropriate manner to effect its disposal at the best price reasonably obtainable in accordance with the market value definition.  </a:t>
            </a:r>
            <a:r>
              <a:rPr lang="en-JM" sz="2800" i="1" dirty="0">
                <a:solidFill>
                  <a:srgbClr val="C00000"/>
                </a:solidFill>
              </a:rPr>
              <a:t>The length of exposure may vary with market conditions, but must be sufficient to allow the property to be brought to the attention of an adequate number of potential purchasers</a:t>
            </a:r>
            <a:r>
              <a:rPr lang="en-JM" sz="2800" i="1" dirty="0">
                <a:solidFill>
                  <a:schemeClr val="tx1"/>
                </a:solidFill>
              </a:rPr>
              <a:t>. </a:t>
            </a:r>
          </a:p>
        </p:txBody>
      </p:sp>
    </p:spTree>
    <p:extLst>
      <p:ext uri="{BB962C8B-B14F-4D97-AF65-F5344CB8AC3E}">
        <p14:creationId xmlns:p14="http://schemas.microsoft.com/office/powerpoint/2010/main" val="2550033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56136"/>
            <a:ext cx="8911687" cy="943275"/>
          </a:xfrm>
        </p:spPr>
        <p:txBody>
          <a:bodyPr>
            <a:normAutofit fontScale="90000"/>
          </a:bodyPr>
          <a:lstStyle/>
          <a:p>
            <a:r>
              <a:rPr lang="en-JM" sz="6000" b="1" dirty="0"/>
              <a:t>Market Value</a:t>
            </a:r>
          </a:p>
        </p:txBody>
      </p:sp>
      <p:sp>
        <p:nvSpPr>
          <p:cNvPr id="3" name="Content Placeholder 2"/>
          <p:cNvSpPr>
            <a:spLocks noGrp="1"/>
          </p:cNvSpPr>
          <p:nvPr>
            <p:ph idx="1"/>
          </p:nvPr>
        </p:nvSpPr>
        <p:spPr>
          <a:xfrm>
            <a:off x="1068404" y="1174282"/>
            <a:ext cx="11123596" cy="5658854"/>
          </a:xfrm>
        </p:spPr>
        <p:txBody>
          <a:bodyPr>
            <a:noAutofit/>
          </a:bodyPr>
          <a:lstStyle/>
          <a:p>
            <a:pPr marL="0" indent="0">
              <a:buNone/>
            </a:pPr>
            <a:r>
              <a:rPr lang="en-JM" sz="2800" b="1" dirty="0">
                <a:solidFill>
                  <a:srgbClr val="C00000"/>
                </a:solidFill>
              </a:rPr>
              <a:t>(3)</a:t>
            </a:r>
            <a:r>
              <a:rPr lang="en-JM" sz="2800" i="1" dirty="0">
                <a:solidFill>
                  <a:schemeClr val="tx1"/>
                </a:solidFill>
              </a:rPr>
              <a:t> </a:t>
            </a:r>
            <a:r>
              <a:rPr lang="en-JM" sz="2800" b="1" dirty="0">
                <a:solidFill>
                  <a:schemeClr val="tx1"/>
                </a:solidFill>
              </a:rPr>
              <a:t>Do you assume that the vendor is under a particular time pressure to sell , for example in a liquidation, in which case the price achieved  might be a lot lower than that which would be produced with a reasonable marketing period.</a:t>
            </a:r>
          </a:p>
          <a:p>
            <a:pPr marL="173038" indent="-173038">
              <a:buNone/>
            </a:pPr>
            <a:r>
              <a:rPr lang="en-JM" sz="2800" dirty="0">
                <a:solidFill>
                  <a:schemeClr val="tx1"/>
                </a:solidFill>
              </a:rPr>
              <a:t> </a:t>
            </a:r>
            <a:r>
              <a:rPr lang="en-JM" sz="2800" b="1" i="1" dirty="0">
                <a:solidFill>
                  <a:srgbClr val="C00000"/>
                </a:solidFill>
              </a:rPr>
              <a:t>“A willing seller…” </a:t>
            </a:r>
            <a:r>
              <a:rPr lang="en-JM" sz="2800" i="1" dirty="0">
                <a:solidFill>
                  <a:schemeClr val="tx1"/>
                </a:solidFill>
              </a:rPr>
              <a:t> is neither an over-eager nor a forced         seller, prepared to sell at any price, nor one prepared to hold out for a price not considered reasonable in the  current market.  </a:t>
            </a:r>
          </a:p>
          <a:p>
            <a:r>
              <a:rPr lang="en-JM" sz="2800" i="1" dirty="0">
                <a:solidFill>
                  <a:schemeClr val="tx1"/>
                </a:solidFill>
              </a:rPr>
              <a:t>He is motivated to sell at market terms for the best price obtainable in the open market after proper marketing, whatever that price may be. </a:t>
            </a:r>
            <a:endParaRPr lang="en-JM" sz="2800" i="1" dirty="0">
              <a:solidFill>
                <a:srgbClr val="C00000"/>
              </a:solidFill>
            </a:endParaRPr>
          </a:p>
        </p:txBody>
      </p:sp>
    </p:spTree>
    <p:extLst>
      <p:ext uri="{BB962C8B-B14F-4D97-AF65-F5344CB8AC3E}">
        <p14:creationId xmlns:p14="http://schemas.microsoft.com/office/powerpoint/2010/main" val="1279557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56136"/>
            <a:ext cx="8911687" cy="943275"/>
          </a:xfrm>
        </p:spPr>
        <p:txBody>
          <a:bodyPr>
            <a:normAutofit fontScale="90000"/>
          </a:bodyPr>
          <a:lstStyle/>
          <a:p>
            <a:r>
              <a:rPr lang="en-JM" sz="6000" b="1" dirty="0"/>
              <a:t>Market Value</a:t>
            </a:r>
          </a:p>
        </p:txBody>
      </p:sp>
      <p:sp>
        <p:nvSpPr>
          <p:cNvPr id="3" name="Content Placeholder 2"/>
          <p:cNvSpPr>
            <a:spLocks noGrp="1"/>
          </p:cNvSpPr>
          <p:nvPr>
            <p:ph idx="1"/>
          </p:nvPr>
        </p:nvSpPr>
        <p:spPr>
          <a:xfrm>
            <a:off x="1068404" y="1174282"/>
            <a:ext cx="11123596" cy="5658854"/>
          </a:xfrm>
        </p:spPr>
        <p:txBody>
          <a:bodyPr>
            <a:noAutofit/>
          </a:bodyPr>
          <a:lstStyle/>
          <a:p>
            <a:pPr marL="0" indent="0">
              <a:buNone/>
            </a:pPr>
            <a:r>
              <a:rPr lang="en-JM" sz="2800" b="1" dirty="0">
                <a:solidFill>
                  <a:srgbClr val="C00000"/>
                </a:solidFill>
              </a:rPr>
              <a:t>(3) cont’d. </a:t>
            </a:r>
          </a:p>
          <a:p>
            <a:pPr marL="0" indent="0">
              <a:buNone/>
            </a:pPr>
            <a:r>
              <a:rPr lang="en-JM" sz="2800" b="1" dirty="0">
                <a:solidFill>
                  <a:srgbClr val="C00000"/>
                </a:solidFill>
              </a:rPr>
              <a:t>      </a:t>
            </a:r>
            <a:r>
              <a:rPr lang="en-JM" sz="3200" b="1" i="1" dirty="0">
                <a:solidFill>
                  <a:srgbClr val="C00000"/>
                </a:solidFill>
              </a:rPr>
              <a:t>“ A willing buyer…” </a:t>
            </a:r>
            <a:r>
              <a:rPr lang="en-JM" sz="3200" i="1" dirty="0">
                <a:solidFill>
                  <a:schemeClr val="tx1"/>
                </a:solidFill>
              </a:rPr>
              <a:t>refers to one who is motivated, but not compelled to buy.  This buyer is neither over-eager nor determined to buy at any price. </a:t>
            </a:r>
          </a:p>
          <a:p>
            <a:pPr>
              <a:buFont typeface="Wingdings" panose="05000000000000000000" pitchFamily="2" charset="2"/>
              <a:buChar char="§"/>
            </a:pPr>
            <a:r>
              <a:rPr lang="en-JM" sz="3200" i="1" dirty="0">
                <a:solidFill>
                  <a:schemeClr val="tx1"/>
                </a:solidFill>
              </a:rPr>
              <a:t>This buyer is also one who purchases  in accordance with the realities of the current market and with current market expectations,  rather than an imaginary or hypothetical market that cannot be demonstrated or anticipated to exist.</a:t>
            </a:r>
          </a:p>
          <a:p>
            <a:pPr>
              <a:buFont typeface="Wingdings" panose="05000000000000000000" pitchFamily="2" charset="2"/>
              <a:buChar char="§"/>
            </a:pPr>
            <a:r>
              <a:rPr lang="en-JM" sz="3200" i="1" dirty="0">
                <a:solidFill>
                  <a:schemeClr val="tx1"/>
                </a:solidFill>
              </a:rPr>
              <a:t>He would not pay a higher price than the market requires.</a:t>
            </a:r>
          </a:p>
        </p:txBody>
      </p:sp>
    </p:spTree>
    <p:extLst>
      <p:ext uri="{BB962C8B-B14F-4D97-AF65-F5344CB8AC3E}">
        <p14:creationId xmlns:p14="http://schemas.microsoft.com/office/powerpoint/2010/main" val="2801891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2589211" y="2133599"/>
            <a:ext cx="9182485" cy="4334577"/>
          </a:xfrm>
        </p:spPr>
        <p:txBody>
          <a:bodyPr>
            <a:noAutofit/>
          </a:bodyPr>
          <a:lstStyle/>
          <a:p>
            <a:r>
              <a:rPr lang="en-JM" sz="4400" dirty="0"/>
              <a:t>A valuer must not make unrealistic assumptions about market conditions nor assume a level of market value above that which is reasonably obtainable.</a:t>
            </a:r>
          </a:p>
        </p:txBody>
      </p:sp>
    </p:spTree>
    <p:extLst>
      <p:ext uri="{BB962C8B-B14F-4D97-AF65-F5344CB8AC3E}">
        <p14:creationId xmlns:p14="http://schemas.microsoft.com/office/powerpoint/2010/main" val="19732710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2589211" y="2133599"/>
            <a:ext cx="9182485" cy="4334577"/>
          </a:xfrm>
        </p:spPr>
        <p:txBody>
          <a:bodyPr>
            <a:noAutofit/>
          </a:bodyPr>
          <a:lstStyle/>
          <a:p>
            <a:r>
              <a:rPr lang="en-JM" sz="3200" b="1" dirty="0">
                <a:solidFill>
                  <a:srgbClr val="C00000"/>
                </a:solidFill>
              </a:rPr>
              <a:t>(4)</a:t>
            </a:r>
            <a:r>
              <a:rPr lang="en-JM" sz="4400" b="1" dirty="0">
                <a:solidFill>
                  <a:srgbClr val="C00000"/>
                </a:solidFill>
              </a:rPr>
              <a:t> </a:t>
            </a:r>
            <a:r>
              <a:rPr lang="en-JM" sz="3200" b="1" dirty="0">
                <a:solidFill>
                  <a:schemeClr val="tx1"/>
                </a:solidFill>
              </a:rPr>
              <a:t>Do you take account of a more profitable alternative use to which the property  in question might realistically be put?  </a:t>
            </a:r>
          </a:p>
          <a:p>
            <a:r>
              <a:rPr lang="en-JM" sz="3200" i="1" dirty="0">
                <a:solidFill>
                  <a:schemeClr val="tx1"/>
                </a:solidFill>
              </a:rPr>
              <a:t>Market-based valuations must determine the </a:t>
            </a:r>
            <a:r>
              <a:rPr lang="en-JM" sz="3200" b="1" i="1" dirty="0">
                <a:solidFill>
                  <a:srgbClr val="FF0000"/>
                </a:solidFill>
              </a:rPr>
              <a:t>highest and best use (HABU</a:t>
            </a:r>
            <a:r>
              <a:rPr lang="en-JM" sz="3200" i="1" dirty="0">
                <a:solidFill>
                  <a:schemeClr val="tx1"/>
                </a:solidFill>
              </a:rPr>
              <a:t>), or most probable use of the property asset, which is a significant determinant of its value.</a:t>
            </a:r>
          </a:p>
        </p:txBody>
      </p:sp>
    </p:spTree>
    <p:extLst>
      <p:ext uri="{BB962C8B-B14F-4D97-AF65-F5344CB8AC3E}">
        <p14:creationId xmlns:p14="http://schemas.microsoft.com/office/powerpoint/2010/main" val="19008876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2589211" y="2133599"/>
            <a:ext cx="9182485" cy="4334577"/>
          </a:xfrm>
        </p:spPr>
        <p:txBody>
          <a:bodyPr>
            <a:noAutofit/>
          </a:bodyPr>
          <a:lstStyle/>
          <a:p>
            <a:r>
              <a:rPr lang="en-JM" sz="3200" b="1" i="1" dirty="0">
                <a:solidFill>
                  <a:schemeClr val="tx1"/>
                </a:solidFill>
              </a:rPr>
              <a:t>HABU </a:t>
            </a:r>
            <a:r>
              <a:rPr lang="en-JM" sz="3200" i="1" dirty="0">
                <a:solidFill>
                  <a:schemeClr val="tx1"/>
                </a:solidFill>
              </a:rPr>
              <a:t>is defined as “the most probable use of a property which is:</a:t>
            </a:r>
          </a:p>
          <a:p>
            <a:pPr indent="119063">
              <a:buFont typeface="Wingdings" panose="05000000000000000000" pitchFamily="2" charset="2"/>
              <a:buChar char="v"/>
            </a:pPr>
            <a:r>
              <a:rPr lang="en-JM" sz="3200" i="1" dirty="0">
                <a:solidFill>
                  <a:schemeClr val="tx1"/>
                </a:solidFill>
              </a:rPr>
              <a:t>  physically possible</a:t>
            </a:r>
          </a:p>
          <a:p>
            <a:pPr indent="119063">
              <a:buFont typeface="Wingdings" panose="05000000000000000000" pitchFamily="2" charset="2"/>
              <a:buChar char="v"/>
            </a:pPr>
            <a:r>
              <a:rPr lang="en-JM" sz="3200" i="1" dirty="0">
                <a:solidFill>
                  <a:schemeClr val="tx1"/>
                </a:solidFill>
              </a:rPr>
              <a:t> appropriately justified</a:t>
            </a:r>
          </a:p>
          <a:p>
            <a:pPr indent="119063">
              <a:buFont typeface="Wingdings" panose="05000000000000000000" pitchFamily="2" charset="2"/>
              <a:buChar char="v"/>
            </a:pPr>
            <a:r>
              <a:rPr lang="en-JM" sz="3200" i="1" dirty="0">
                <a:solidFill>
                  <a:schemeClr val="tx1"/>
                </a:solidFill>
              </a:rPr>
              <a:t>  legally permissible</a:t>
            </a:r>
          </a:p>
          <a:p>
            <a:pPr indent="119063">
              <a:buFont typeface="Wingdings" panose="05000000000000000000" pitchFamily="2" charset="2"/>
              <a:buChar char="v"/>
            </a:pPr>
            <a:r>
              <a:rPr lang="en-JM" sz="3200" i="1" dirty="0">
                <a:solidFill>
                  <a:schemeClr val="tx1"/>
                </a:solidFill>
              </a:rPr>
              <a:t>  financially feasible</a:t>
            </a:r>
          </a:p>
          <a:p>
            <a:pPr indent="0">
              <a:buNone/>
            </a:pPr>
            <a:r>
              <a:rPr lang="en-JM" sz="3200" i="1" dirty="0">
                <a:solidFill>
                  <a:srgbClr val="FF0000"/>
                </a:solidFill>
              </a:rPr>
              <a:t>And which results in the highest value.</a:t>
            </a:r>
          </a:p>
          <a:p>
            <a:pPr indent="119063">
              <a:buFont typeface="Wingdings" panose="05000000000000000000" pitchFamily="2" charset="2"/>
              <a:buChar char="v"/>
            </a:pPr>
            <a:endParaRPr lang="en-JM" sz="3200" i="1" dirty="0">
              <a:solidFill>
                <a:srgbClr val="FF0000"/>
              </a:solidFill>
            </a:endParaRPr>
          </a:p>
        </p:txBody>
      </p:sp>
    </p:spTree>
    <p:extLst>
      <p:ext uri="{BB962C8B-B14F-4D97-AF65-F5344CB8AC3E}">
        <p14:creationId xmlns:p14="http://schemas.microsoft.com/office/powerpoint/2010/main" val="665910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4400" b="1" dirty="0"/>
              <a:t>Highest and Best Use Principle</a:t>
            </a:r>
            <a:endParaRPr lang="en-JM" sz="4400" dirty="0"/>
          </a:p>
        </p:txBody>
      </p:sp>
      <p:sp>
        <p:nvSpPr>
          <p:cNvPr id="3" name="Content Placeholder 2"/>
          <p:cNvSpPr>
            <a:spLocks noGrp="1"/>
          </p:cNvSpPr>
          <p:nvPr>
            <p:ph idx="1"/>
          </p:nvPr>
        </p:nvSpPr>
        <p:spPr>
          <a:xfrm>
            <a:off x="2592925" y="1613835"/>
            <a:ext cx="8915400" cy="4873591"/>
          </a:xfrm>
        </p:spPr>
        <p:txBody>
          <a:bodyPr/>
          <a:lstStyle/>
          <a:p>
            <a:pPr marL="0" indent="0">
              <a:buNone/>
            </a:pPr>
            <a:endParaRPr lang="en-JM" dirty="0"/>
          </a:p>
          <a:p>
            <a:pPr marL="0" indent="0">
              <a:buNone/>
            </a:pPr>
            <a:r>
              <a:rPr lang="en-JM" sz="3600" b="1" dirty="0"/>
              <a:t>Lots 1-4  Moon Path</a:t>
            </a:r>
          </a:p>
          <a:p>
            <a:pPr marL="0" indent="0">
              <a:buNone/>
            </a:pPr>
            <a:endParaRPr lang="en-JM" sz="3200" b="1" dirty="0"/>
          </a:p>
          <a:p>
            <a:pPr marL="0" indent="0">
              <a:buNone/>
            </a:pPr>
            <a:endParaRPr lang="en-JM" sz="3200" b="1" dirty="0"/>
          </a:p>
          <a:p>
            <a:pPr marL="0" indent="0">
              <a:buNone/>
            </a:pPr>
            <a:endParaRPr lang="en-JM" dirty="0"/>
          </a:p>
          <a:p>
            <a:pPr marL="0" indent="0">
              <a:buNone/>
            </a:pPr>
            <a:endParaRPr lang="en-JM" dirty="0"/>
          </a:p>
          <a:p>
            <a:pPr marL="0" indent="0">
              <a:buNone/>
            </a:pPr>
            <a:r>
              <a:rPr lang="en-JM" dirty="0"/>
              <a:t>                         1                        2                             3                              4</a:t>
            </a:r>
          </a:p>
          <a:p>
            <a:pPr marL="0" indent="0">
              <a:buNone/>
            </a:pPr>
            <a:endParaRPr lang="en-JM" dirty="0"/>
          </a:p>
          <a:p>
            <a:pPr marL="0" indent="0">
              <a:buNone/>
            </a:pPr>
            <a:r>
              <a:rPr lang="en-JM" sz="3600" b="1" dirty="0"/>
              <a:t>Area: 25,000 sq. ft. each</a:t>
            </a:r>
          </a:p>
        </p:txBody>
      </p:sp>
      <p:cxnSp>
        <p:nvCxnSpPr>
          <p:cNvPr id="5" name="Straight Connector 4"/>
          <p:cNvCxnSpPr/>
          <p:nvPr/>
        </p:nvCxnSpPr>
        <p:spPr>
          <a:xfrm>
            <a:off x="3724976" y="2817943"/>
            <a:ext cx="7382577" cy="19251"/>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455469" y="2839452"/>
            <a:ext cx="0" cy="18288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652787" y="4658628"/>
            <a:ext cx="75654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236143" y="2770036"/>
            <a:ext cx="28876" cy="18982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7045692" y="2839452"/>
            <a:ext cx="57752" cy="18576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9057373" y="2837194"/>
            <a:ext cx="9625" cy="185993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3455469" y="2817943"/>
            <a:ext cx="394636" cy="19251"/>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11107553" y="2770036"/>
            <a:ext cx="105879" cy="18982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455469" y="4668253"/>
            <a:ext cx="19731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630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4400" b="1" dirty="0"/>
              <a:t>Highest and Best Use Principle</a:t>
            </a:r>
          </a:p>
        </p:txBody>
      </p:sp>
      <p:sp>
        <p:nvSpPr>
          <p:cNvPr id="3" name="Content Placeholder 2"/>
          <p:cNvSpPr>
            <a:spLocks noGrp="1"/>
          </p:cNvSpPr>
          <p:nvPr>
            <p:ph idx="1"/>
          </p:nvPr>
        </p:nvSpPr>
        <p:spPr>
          <a:xfrm>
            <a:off x="1896177" y="2133600"/>
            <a:ext cx="9846644" cy="4373078"/>
          </a:xfrm>
        </p:spPr>
        <p:txBody>
          <a:bodyPr>
            <a:normAutofit/>
          </a:bodyPr>
          <a:lstStyle/>
          <a:p>
            <a:r>
              <a:rPr lang="en-JM" sz="3600" dirty="0"/>
              <a:t>Lots 1, 2 and 4 are owned by John.</a:t>
            </a:r>
          </a:p>
          <a:p>
            <a:r>
              <a:rPr lang="en-JM" sz="3600" dirty="0"/>
              <a:t> </a:t>
            </a:r>
            <a:r>
              <a:rPr lang="en-JM" sz="3600" dirty="0">
                <a:solidFill>
                  <a:srgbClr val="FF0000"/>
                </a:solidFill>
              </a:rPr>
              <a:t>Lot 3 is owned by Mary.</a:t>
            </a:r>
          </a:p>
          <a:p>
            <a:r>
              <a:rPr lang="en-JM" sz="3600" dirty="0"/>
              <a:t> Each lot has a single-family house constructed on it.</a:t>
            </a:r>
          </a:p>
          <a:p>
            <a:r>
              <a:rPr lang="en-JM" sz="3600" dirty="0"/>
              <a:t> </a:t>
            </a:r>
            <a:r>
              <a:rPr lang="en-JM" sz="3600" dirty="0">
                <a:solidFill>
                  <a:srgbClr val="FF0000"/>
                </a:solidFill>
              </a:rPr>
              <a:t>Planners will allow townhouses and high-rise apartments in the area, as long as area is not less than ½ acre in size.</a:t>
            </a:r>
          </a:p>
        </p:txBody>
      </p:sp>
    </p:spTree>
    <p:extLst>
      <p:ext uri="{BB962C8B-B14F-4D97-AF65-F5344CB8AC3E}">
        <p14:creationId xmlns:p14="http://schemas.microsoft.com/office/powerpoint/2010/main" val="37104365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607420" y="1491916"/>
            <a:ext cx="10462660" cy="5236143"/>
          </a:xfrm>
        </p:spPr>
        <p:txBody>
          <a:bodyPr>
            <a:noAutofit/>
          </a:bodyPr>
          <a:lstStyle/>
          <a:p>
            <a:r>
              <a:rPr lang="en-JM" sz="3200" b="1" dirty="0">
                <a:solidFill>
                  <a:srgbClr val="C00000"/>
                </a:solidFill>
              </a:rPr>
              <a:t>(5)</a:t>
            </a:r>
            <a:r>
              <a:rPr lang="en-JM" sz="4400" b="1" dirty="0">
                <a:solidFill>
                  <a:srgbClr val="C00000"/>
                </a:solidFill>
              </a:rPr>
              <a:t> </a:t>
            </a:r>
            <a:r>
              <a:rPr lang="en-JM" sz="3200" b="1" dirty="0">
                <a:solidFill>
                  <a:schemeClr val="tx1"/>
                </a:solidFill>
              </a:rPr>
              <a:t>Do you take account of possible buyers with a special interest in the property, who might be prepared to pay well above the market’s going rate?</a:t>
            </a:r>
          </a:p>
          <a:p>
            <a:r>
              <a:rPr lang="en-JM" sz="3200" i="1" dirty="0">
                <a:solidFill>
                  <a:schemeClr val="tx1"/>
                </a:solidFill>
              </a:rPr>
              <a:t>An </a:t>
            </a:r>
            <a:r>
              <a:rPr lang="en-JM" sz="3200" b="1" i="1" dirty="0">
                <a:solidFill>
                  <a:srgbClr val="C00000"/>
                </a:solidFill>
              </a:rPr>
              <a:t>“arm’s length transaction” </a:t>
            </a:r>
            <a:r>
              <a:rPr lang="en-JM" sz="3200" i="1" dirty="0">
                <a:solidFill>
                  <a:schemeClr val="tx1"/>
                </a:solidFill>
              </a:rPr>
              <a:t>is one between parties who </a:t>
            </a:r>
            <a:r>
              <a:rPr lang="en-JM" sz="3200" i="1" dirty="0">
                <a:solidFill>
                  <a:srgbClr val="FF0000"/>
                </a:solidFill>
              </a:rPr>
              <a:t>do not have a particular special relationship</a:t>
            </a:r>
            <a:r>
              <a:rPr lang="en-JM" sz="3200" i="1" dirty="0">
                <a:solidFill>
                  <a:schemeClr val="tx1"/>
                </a:solidFill>
              </a:rPr>
              <a:t>, for example, parent and subsidiary companies or landlord and tenant, that may make the price level uncharacteristic of the market or inflated due to a </a:t>
            </a:r>
            <a:r>
              <a:rPr lang="en-JM" sz="3200" i="1" dirty="0">
                <a:solidFill>
                  <a:srgbClr val="C00000"/>
                </a:solidFill>
              </a:rPr>
              <a:t>“special value”.</a:t>
            </a:r>
            <a:endParaRPr lang="en-JM" sz="3200" b="1" i="1" dirty="0">
              <a:solidFill>
                <a:srgbClr val="C00000"/>
              </a:solidFill>
            </a:endParaRPr>
          </a:p>
        </p:txBody>
      </p:sp>
    </p:spTree>
    <p:extLst>
      <p:ext uri="{BB962C8B-B14F-4D97-AF65-F5344CB8AC3E}">
        <p14:creationId xmlns:p14="http://schemas.microsoft.com/office/powerpoint/2010/main" val="283729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Definition of Valuation</a:t>
            </a:r>
          </a:p>
        </p:txBody>
      </p:sp>
      <p:sp>
        <p:nvSpPr>
          <p:cNvPr id="3" name="Content Placeholder 2"/>
          <p:cNvSpPr>
            <a:spLocks noGrp="1"/>
          </p:cNvSpPr>
          <p:nvPr>
            <p:ph idx="1"/>
          </p:nvPr>
        </p:nvSpPr>
        <p:spPr>
          <a:xfrm>
            <a:off x="1828800" y="2069432"/>
            <a:ext cx="10029524" cy="4437246"/>
          </a:xfrm>
        </p:spPr>
        <p:txBody>
          <a:bodyPr>
            <a:normAutofit/>
          </a:bodyPr>
          <a:lstStyle/>
          <a:p>
            <a:endParaRPr lang="en-JM" sz="4400" dirty="0"/>
          </a:p>
          <a:p>
            <a:r>
              <a:rPr lang="en-JM" sz="6000" dirty="0"/>
              <a:t>It does not include a forecast of value!</a:t>
            </a:r>
          </a:p>
          <a:p>
            <a:r>
              <a:rPr lang="en-JM" sz="6000" dirty="0"/>
              <a:t> There is no </a:t>
            </a:r>
            <a:r>
              <a:rPr lang="en-JM" sz="6000" dirty="0">
                <a:solidFill>
                  <a:srgbClr val="FF0000"/>
                </a:solidFill>
              </a:rPr>
              <a:t>“crystal ball”</a:t>
            </a:r>
          </a:p>
          <a:p>
            <a:pPr marL="0" indent="0">
              <a:buNone/>
            </a:pPr>
            <a:endParaRPr lang="en-JM" sz="6000" dirty="0">
              <a:solidFill>
                <a:srgbClr val="FF0000"/>
              </a:solidFill>
            </a:endParaRPr>
          </a:p>
        </p:txBody>
      </p:sp>
    </p:spTree>
    <p:extLst>
      <p:ext uri="{BB962C8B-B14F-4D97-AF65-F5344CB8AC3E}">
        <p14:creationId xmlns:p14="http://schemas.microsoft.com/office/powerpoint/2010/main" val="28310863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endParaRPr lang="en-JM" sz="6000" dirty="0"/>
          </a:p>
        </p:txBody>
      </p:sp>
      <p:sp>
        <p:nvSpPr>
          <p:cNvPr id="3" name="Content Placeholder 2"/>
          <p:cNvSpPr>
            <a:spLocks noGrp="1"/>
          </p:cNvSpPr>
          <p:nvPr>
            <p:ph idx="1"/>
          </p:nvPr>
        </p:nvSpPr>
        <p:spPr>
          <a:xfrm>
            <a:off x="2194559" y="2133600"/>
            <a:ext cx="9625263" cy="3978442"/>
          </a:xfrm>
        </p:spPr>
        <p:txBody>
          <a:bodyPr>
            <a:noAutofit/>
          </a:bodyPr>
          <a:lstStyle/>
          <a:p>
            <a:r>
              <a:rPr lang="en-JM" sz="5400" dirty="0"/>
              <a:t>The market value transaction is presumed to be between unrelated parties, each acting independently.</a:t>
            </a:r>
          </a:p>
        </p:txBody>
      </p:sp>
    </p:spTree>
    <p:extLst>
      <p:ext uri="{BB962C8B-B14F-4D97-AF65-F5344CB8AC3E}">
        <p14:creationId xmlns:p14="http://schemas.microsoft.com/office/powerpoint/2010/main" val="15237235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607420" y="2002055"/>
            <a:ext cx="10462660" cy="4726004"/>
          </a:xfrm>
        </p:spPr>
        <p:txBody>
          <a:bodyPr>
            <a:noAutofit/>
          </a:bodyPr>
          <a:lstStyle/>
          <a:p>
            <a:r>
              <a:rPr lang="en-JM" sz="3200" b="1" dirty="0">
                <a:solidFill>
                  <a:srgbClr val="C00000"/>
                </a:solidFill>
              </a:rPr>
              <a:t>(6)</a:t>
            </a:r>
            <a:r>
              <a:rPr lang="en-JM" sz="4400" b="1" dirty="0">
                <a:solidFill>
                  <a:srgbClr val="C00000"/>
                </a:solidFill>
              </a:rPr>
              <a:t> </a:t>
            </a:r>
            <a:r>
              <a:rPr lang="en-JM" sz="4800" b="1" dirty="0">
                <a:solidFill>
                  <a:schemeClr val="tx1"/>
                </a:solidFill>
              </a:rPr>
              <a:t>Does the valuation make allowance  for selling costs?</a:t>
            </a:r>
          </a:p>
          <a:p>
            <a:r>
              <a:rPr lang="en-JM" sz="4800" i="1" dirty="0">
                <a:solidFill>
                  <a:schemeClr val="tx1"/>
                </a:solidFill>
              </a:rPr>
              <a:t>Typically no.</a:t>
            </a:r>
            <a:endParaRPr lang="en-JM" sz="4800" b="1" i="1" dirty="0">
              <a:solidFill>
                <a:srgbClr val="C00000"/>
              </a:solidFill>
            </a:endParaRPr>
          </a:p>
        </p:txBody>
      </p:sp>
    </p:spTree>
    <p:extLst>
      <p:ext uri="{BB962C8B-B14F-4D97-AF65-F5344CB8AC3E}">
        <p14:creationId xmlns:p14="http://schemas.microsoft.com/office/powerpoint/2010/main" val="17857307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607420" y="2002055"/>
            <a:ext cx="10462660" cy="4726004"/>
          </a:xfrm>
        </p:spPr>
        <p:txBody>
          <a:bodyPr>
            <a:noAutofit/>
          </a:bodyPr>
          <a:lstStyle/>
          <a:p>
            <a:r>
              <a:rPr lang="en-JM" sz="3200" b="1" dirty="0">
                <a:solidFill>
                  <a:srgbClr val="C00000"/>
                </a:solidFill>
              </a:rPr>
              <a:t>(7)</a:t>
            </a:r>
            <a:r>
              <a:rPr lang="en-JM" sz="4400" b="1" dirty="0">
                <a:solidFill>
                  <a:srgbClr val="C00000"/>
                </a:solidFill>
              </a:rPr>
              <a:t> </a:t>
            </a:r>
            <a:r>
              <a:rPr lang="en-JM" sz="3600" b="1" dirty="0">
                <a:solidFill>
                  <a:schemeClr val="tx1"/>
                </a:solidFill>
              </a:rPr>
              <a:t>“Wherein the parties had each acted knowledgeably and prudently…”</a:t>
            </a:r>
          </a:p>
          <a:p>
            <a:r>
              <a:rPr lang="en-JM" sz="3600" b="1" i="1" dirty="0">
                <a:solidFill>
                  <a:srgbClr val="C00000"/>
                </a:solidFill>
              </a:rPr>
              <a:t> </a:t>
            </a:r>
            <a:r>
              <a:rPr lang="en-JM" sz="3600" i="1" dirty="0">
                <a:solidFill>
                  <a:schemeClr val="tx1"/>
                </a:solidFill>
              </a:rPr>
              <a:t>this presumes that both the </a:t>
            </a:r>
            <a:r>
              <a:rPr lang="en-JM" sz="3600" b="1" i="1" dirty="0">
                <a:solidFill>
                  <a:schemeClr val="tx1"/>
                </a:solidFill>
              </a:rPr>
              <a:t>willing buyer </a:t>
            </a:r>
            <a:r>
              <a:rPr lang="en-JM" sz="3600" i="1" dirty="0">
                <a:solidFill>
                  <a:schemeClr val="tx1"/>
                </a:solidFill>
              </a:rPr>
              <a:t>and </a:t>
            </a:r>
            <a:r>
              <a:rPr lang="en-JM" sz="3600" b="1" i="1" dirty="0">
                <a:solidFill>
                  <a:schemeClr val="tx1"/>
                </a:solidFill>
              </a:rPr>
              <a:t>willing seller </a:t>
            </a:r>
            <a:r>
              <a:rPr lang="en-JM" sz="3600" i="1" dirty="0">
                <a:solidFill>
                  <a:schemeClr val="tx1"/>
                </a:solidFill>
              </a:rPr>
              <a:t>are reasonably informed about the nature and characteristics of the property, its actual and potential uses and the state of the market as of the </a:t>
            </a:r>
            <a:r>
              <a:rPr lang="en-JM" sz="3600" b="1" i="1" dirty="0">
                <a:solidFill>
                  <a:srgbClr val="FF0000"/>
                </a:solidFill>
              </a:rPr>
              <a:t>date of the valuation.</a:t>
            </a:r>
          </a:p>
        </p:txBody>
      </p:sp>
    </p:spTree>
    <p:extLst>
      <p:ext uri="{BB962C8B-B14F-4D97-AF65-F5344CB8AC3E}">
        <p14:creationId xmlns:p14="http://schemas.microsoft.com/office/powerpoint/2010/main" val="2290166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251284" y="1713297"/>
            <a:ext cx="10818796" cy="5014762"/>
          </a:xfrm>
        </p:spPr>
        <p:txBody>
          <a:bodyPr>
            <a:noAutofit/>
          </a:bodyPr>
          <a:lstStyle/>
          <a:p>
            <a:r>
              <a:rPr lang="en-JM" sz="3200" b="1" dirty="0">
                <a:solidFill>
                  <a:srgbClr val="C00000"/>
                </a:solidFill>
              </a:rPr>
              <a:t>(7)</a:t>
            </a:r>
            <a:r>
              <a:rPr lang="en-JM" sz="4400" b="1" dirty="0">
                <a:solidFill>
                  <a:srgbClr val="C00000"/>
                </a:solidFill>
              </a:rPr>
              <a:t> </a:t>
            </a:r>
            <a:r>
              <a:rPr lang="en-JM" sz="3200" b="1" dirty="0">
                <a:solidFill>
                  <a:schemeClr val="tx1"/>
                </a:solidFill>
              </a:rPr>
              <a:t>cont’d.</a:t>
            </a:r>
          </a:p>
          <a:p>
            <a:r>
              <a:rPr lang="en-JM" sz="3200" b="1" i="1" dirty="0">
                <a:solidFill>
                  <a:srgbClr val="C00000"/>
                </a:solidFill>
              </a:rPr>
              <a:t> </a:t>
            </a:r>
            <a:r>
              <a:rPr lang="en-JM" sz="3200" i="1" dirty="0">
                <a:solidFill>
                  <a:schemeClr val="tx1"/>
                </a:solidFill>
              </a:rPr>
              <a:t>the </a:t>
            </a:r>
            <a:r>
              <a:rPr lang="en-JM" sz="3200" b="1" i="1" dirty="0">
                <a:solidFill>
                  <a:schemeClr val="tx1"/>
                </a:solidFill>
              </a:rPr>
              <a:t>willing buyer </a:t>
            </a:r>
            <a:r>
              <a:rPr lang="en-JM" sz="3200" i="1" dirty="0">
                <a:solidFill>
                  <a:schemeClr val="tx1"/>
                </a:solidFill>
              </a:rPr>
              <a:t>and </a:t>
            </a:r>
            <a:r>
              <a:rPr lang="en-JM" sz="3200" b="1" i="1" dirty="0">
                <a:solidFill>
                  <a:schemeClr val="tx1"/>
                </a:solidFill>
              </a:rPr>
              <a:t>willing seller </a:t>
            </a:r>
            <a:r>
              <a:rPr lang="en-JM" sz="3200" i="1" dirty="0">
                <a:solidFill>
                  <a:schemeClr val="tx1"/>
                </a:solidFill>
              </a:rPr>
              <a:t>are each presumed to act in self-interest with knowledge and prudently to seek the best price for their respective positions in the transaction.</a:t>
            </a:r>
          </a:p>
          <a:p>
            <a:r>
              <a:rPr lang="en-JM" sz="3200" i="1" dirty="0">
                <a:solidFill>
                  <a:schemeClr val="tx1"/>
                </a:solidFill>
              </a:rPr>
              <a:t>Prudence is assessed by referring to the state of the market at the date of valuation, not with benefit of hindsight at some later date.</a:t>
            </a:r>
          </a:p>
          <a:p>
            <a:endParaRPr lang="en-JM" sz="3600" i="1" dirty="0">
              <a:solidFill>
                <a:schemeClr val="tx1"/>
              </a:solidFill>
            </a:endParaRPr>
          </a:p>
        </p:txBody>
      </p:sp>
    </p:spTree>
    <p:extLst>
      <p:ext uri="{BB962C8B-B14F-4D97-AF65-F5344CB8AC3E}">
        <p14:creationId xmlns:p14="http://schemas.microsoft.com/office/powerpoint/2010/main" val="35042604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251284" y="1713297"/>
            <a:ext cx="10818796" cy="5014762"/>
          </a:xfrm>
        </p:spPr>
        <p:txBody>
          <a:bodyPr>
            <a:noAutofit/>
          </a:bodyPr>
          <a:lstStyle/>
          <a:p>
            <a:r>
              <a:rPr lang="en-JM" sz="3200" b="1" dirty="0">
                <a:solidFill>
                  <a:srgbClr val="C00000"/>
                </a:solidFill>
              </a:rPr>
              <a:t>(7)</a:t>
            </a:r>
            <a:r>
              <a:rPr lang="en-JM" sz="4400" b="1" dirty="0">
                <a:solidFill>
                  <a:srgbClr val="C00000"/>
                </a:solidFill>
              </a:rPr>
              <a:t> </a:t>
            </a:r>
            <a:r>
              <a:rPr lang="en-JM" sz="3600" b="1" dirty="0">
                <a:solidFill>
                  <a:schemeClr val="tx1"/>
                </a:solidFill>
              </a:rPr>
              <a:t>cont’d.</a:t>
            </a:r>
          </a:p>
          <a:p>
            <a:r>
              <a:rPr lang="en-JM" sz="3600" b="1" i="1" dirty="0">
                <a:solidFill>
                  <a:srgbClr val="C00000"/>
                </a:solidFill>
              </a:rPr>
              <a:t> </a:t>
            </a:r>
            <a:r>
              <a:rPr lang="en-JM" sz="3600" i="1" dirty="0">
                <a:solidFill>
                  <a:schemeClr val="tx1"/>
                </a:solidFill>
              </a:rPr>
              <a:t>it is not necessarily imprudent for a seller to sell property in a market with falling prices at a price that is lower than previous market levels.</a:t>
            </a:r>
          </a:p>
          <a:p>
            <a:r>
              <a:rPr lang="en-JM" sz="3600" i="1" dirty="0">
                <a:solidFill>
                  <a:schemeClr val="tx1"/>
                </a:solidFill>
              </a:rPr>
              <a:t>the prudent  buyer or seller will act in accordance with the best market information available at the time.</a:t>
            </a:r>
            <a:endParaRPr lang="en-JM" sz="4000" i="1" dirty="0">
              <a:solidFill>
                <a:schemeClr val="tx1"/>
              </a:solidFill>
            </a:endParaRPr>
          </a:p>
        </p:txBody>
      </p:sp>
    </p:spTree>
    <p:extLst>
      <p:ext uri="{BB962C8B-B14F-4D97-AF65-F5344CB8AC3E}">
        <p14:creationId xmlns:p14="http://schemas.microsoft.com/office/powerpoint/2010/main" val="32669920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251284" y="1713297"/>
            <a:ext cx="10818796" cy="5014762"/>
          </a:xfrm>
        </p:spPr>
        <p:txBody>
          <a:bodyPr>
            <a:noAutofit/>
          </a:bodyPr>
          <a:lstStyle/>
          <a:p>
            <a:r>
              <a:rPr lang="en-JM" sz="3200" b="1" dirty="0">
                <a:solidFill>
                  <a:srgbClr val="C00000"/>
                </a:solidFill>
              </a:rPr>
              <a:t>(8)</a:t>
            </a:r>
            <a:r>
              <a:rPr lang="en-JM" sz="4400" b="1" dirty="0">
                <a:solidFill>
                  <a:srgbClr val="C00000"/>
                </a:solidFill>
              </a:rPr>
              <a:t> </a:t>
            </a:r>
            <a:r>
              <a:rPr lang="en-JM" sz="4000" b="1" dirty="0">
                <a:solidFill>
                  <a:schemeClr val="tx1"/>
                </a:solidFill>
              </a:rPr>
              <a:t>“…and without compulsion…”</a:t>
            </a:r>
          </a:p>
          <a:p>
            <a:pPr marL="0" indent="0">
              <a:buNone/>
            </a:pPr>
            <a:endParaRPr lang="en-JM" sz="4000" b="1" dirty="0">
              <a:solidFill>
                <a:schemeClr val="tx1"/>
              </a:solidFill>
            </a:endParaRPr>
          </a:p>
          <a:p>
            <a:r>
              <a:rPr lang="en-JM" sz="4000" b="1" i="1" dirty="0">
                <a:solidFill>
                  <a:srgbClr val="C00000"/>
                </a:solidFill>
              </a:rPr>
              <a:t> </a:t>
            </a:r>
            <a:r>
              <a:rPr lang="en-JM" sz="4000" i="1" dirty="0">
                <a:solidFill>
                  <a:schemeClr val="tx1"/>
                </a:solidFill>
              </a:rPr>
              <a:t>this establishes that each party is motivated to undertake the transaction, but neither is forced or unduly coerced to complete it.</a:t>
            </a:r>
            <a:endParaRPr lang="en-JM" sz="4400" i="1" dirty="0">
              <a:solidFill>
                <a:schemeClr val="tx1"/>
              </a:solidFill>
            </a:endParaRPr>
          </a:p>
        </p:txBody>
      </p:sp>
    </p:spTree>
    <p:extLst>
      <p:ext uri="{BB962C8B-B14F-4D97-AF65-F5344CB8AC3E}">
        <p14:creationId xmlns:p14="http://schemas.microsoft.com/office/powerpoint/2010/main" val="16629568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645919" y="1771048"/>
            <a:ext cx="10404909" cy="4995512"/>
          </a:xfrm>
        </p:spPr>
        <p:txBody>
          <a:bodyPr>
            <a:noAutofit/>
          </a:bodyPr>
          <a:lstStyle/>
          <a:p>
            <a:r>
              <a:rPr lang="en-JM" sz="3200" dirty="0"/>
              <a:t>In all of the 8 cases outlined above, the figure that the valuation produces could be very different depending on the answer adopted.</a:t>
            </a:r>
          </a:p>
          <a:p>
            <a:r>
              <a:rPr lang="en-JM" sz="3200" dirty="0"/>
              <a:t>These answers will determine the conventions that the valuer will adopt.</a:t>
            </a:r>
          </a:p>
          <a:p>
            <a:r>
              <a:rPr lang="en-JM" sz="3200" dirty="0"/>
              <a:t>Potential conflicts can arise between market value and estimate of value as purchasers are motivated by factors other than purely economic appraisals</a:t>
            </a:r>
          </a:p>
        </p:txBody>
      </p:sp>
    </p:spTree>
    <p:extLst>
      <p:ext uri="{BB962C8B-B14F-4D97-AF65-F5344CB8AC3E}">
        <p14:creationId xmlns:p14="http://schemas.microsoft.com/office/powerpoint/2010/main" val="27995088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645919" y="1771048"/>
            <a:ext cx="10404909" cy="4995512"/>
          </a:xfrm>
        </p:spPr>
        <p:txBody>
          <a:bodyPr>
            <a:noAutofit/>
          </a:bodyPr>
          <a:lstStyle/>
          <a:p>
            <a:r>
              <a:rPr lang="en-JM" sz="4000" dirty="0">
                <a:solidFill>
                  <a:srgbClr val="C00000"/>
                </a:solidFill>
              </a:rPr>
              <a:t>Valuers do not make the market : they are observers and interpreters.</a:t>
            </a:r>
          </a:p>
          <a:p>
            <a:pPr marL="0" indent="0">
              <a:buNone/>
            </a:pPr>
            <a:endParaRPr lang="en-JM" sz="4000" dirty="0">
              <a:solidFill>
                <a:srgbClr val="C00000"/>
              </a:solidFill>
            </a:endParaRPr>
          </a:p>
          <a:p>
            <a:r>
              <a:rPr lang="en-JM" sz="4000" dirty="0">
                <a:solidFill>
                  <a:schemeClr val="tx1"/>
                </a:solidFill>
              </a:rPr>
              <a:t>A potential purchaser who proposes to tie up capital in land and buildings, may view the transaction from </a:t>
            </a:r>
            <a:r>
              <a:rPr lang="en-JM" sz="4000" dirty="0">
                <a:solidFill>
                  <a:srgbClr val="FF0000"/>
                </a:solidFill>
              </a:rPr>
              <a:t>3</a:t>
            </a:r>
            <a:r>
              <a:rPr lang="en-JM" sz="4000" dirty="0">
                <a:solidFill>
                  <a:schemeClr val="tx1"/>
                </a:solidFill>
              </a:rPr>
              <a:t> </a:t>
            </a:r>
            <a:r>
              <a:rPr lang="en-JM" sz="4000" dirty="0">
                <a:solidFill>
                  <a:srgbClr val="FF0000"/>
                </a:solidFill>
              </a:rPr>
              <a:t>positions:</a:t>
            </a:r>
          </a:p>
          <a:p>
            <a:endParaRPr lang="en-JM" sz="4000" dirty="0">
              <a:solidFill>
                <a:srgbClr val="C00000"/>
              </a:solidFill>
            </a:endParaRPr>
          </a:p>
        </p:txBody>
      </p:sp>
    </p:spTree>
    <p:extLst>
      <p:ext uri="{BB962C8B-B14F-4D97-AF65-F5344CB8AC3E}">
        <p14:creationId xmlns:p14="http://schemas.microsoft.com/office/powerpoint/2010/main" val="16978962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50258"/>
            <a:ext cx="8911687" cy="1039528"/>
          </a:xfrm>
        </p:spPr>
        <p:txBody>
          <a:bodyPr>
            <a:normAutofit/>
          </a:bodyPr>
          <a:lstStyle/>
          <a:p>
            <a:r>
              <a:rPr lang="en-JM" sz="6000" b="1" dirty="0"/>
              <a:t>Market Value</a:t>
            </a:r>
          </a:p>
        </p:txBody>
      </p:sp>
      <p:sp>
        <p:nvSpPr>
          <p:cNvPr id="3" name="Content Placeholder 2"/>
          <p:cNvSpPr>
            <a:spLocks noGrp="1"/>
          </p:cNvSpPr>
          <p:nvPr>
            <p:ph idx="1"/>
          </p:nvPr>
        </p:nvSpPr>
        <p:spPr>
          <a:xfrm>
            <a:off x="1434165" y="1289785"/>
            <a:ext cx="10616664" cy="5476775"/>
          </a:xfrm>
        </p:spPr>
        <p:txBody>
          <a:bodyPr>
            <a:noAutofit/>
          </a:bodyPr>
          <a:lstStyle/>
          <a:p>
            <a:pPr indent="455613">
              <a:buFont typeface="Wingdings" panose="05000000000000000000" pitchFamily="2" charset="2"/>
              <a:buChar char="v"/>
            </a:pPr>
            <a:r>
              <a:rPr lang="en-JM" sz="3200" dirty="0">
                <a:solidFill>
                  <a:srgbClr val="C00000"/>
                </a:solidFill>
              </a:rPr>
              <a:t>owner-occupation</a:t>
            </a:r>
            <a:r>
              <a:rPr lang="en-JM" sz="3200" dirty="0">
                <a:solidFill>
                  <a:schemeClr val="tx1"/>
                </a:solidFill>
              </a:rPr>
              <a:t>: he will  be concerned with any anticipated social or commercial benefit;</a:t>
            </a:r>
          </a:p>
          <a:p>
            <a:pPr indent="0">
              <a:buNone/>
            </a:pPr>
            <a:endParaRPr lang="en-JM" sz="3200" dirty="0">
              <a:solidFill>
                <a:schemeClr val="tx1"/>
              </a:solidFill>
            </a:endParaRPr>
          </a:p>
          <a:p>
            <a:pPr indent="455613">
              <a:buFont typeface="Wingdings" panose="05000000000000000000" pitchFamily="2" charset="2"/>
              <a:buChar char="v"/>
            </a:pPr>
            <a:r>
              <a:rPr lang="en-JM" sz="3200" dirty="0">
                <a:solidFill>
                  <a:srgbClr val="C00000"/>
                </a:solidFill>
              </a:rPr>
              <a:t>investment:</a:t>
            </a:r>
            <a:r>
              <a:rPr lang="en-JM" sz="3200" dirty="0">
                <a:solidFill>
                  <a:schemeClr val="tx1"/>
                </a:solidFill>
              </a:rPr>
              <a:t> he may be concerned with the annual return in the form of income derived from the property</a:t>
            </a:r>
          </a:p>
          <a:p>
            <a:pPr indent="455613">
              <a:buFont typeface="Wingdings" panose="05000000000000000000" pitchFamily="2" charset="2"/>
              <a:buChar char="v"/>
            </a:pPr>
            <a:endParaRPr lang="en-JM" sz="3200" dirty="0">
              <a:solidFill>
                <a:schemeClr val="tx1"/>
              </a:solidFill>
            </a:endParaRPr>
          </a:p>
          <a:p>
            <a:pPr indent="455613">
              <a:buFont typeface="Wingdings" panose="05000000000000000000" pitchFamily="2" charset="2"/>
              <a:buChar char="v"/>
            </a:pPr>
            <a:r>
              <a:rPr lang="en-JM" sz="3200" dirty="0">
                <a:solidFill>
                  <a:srgbClr val="C00000"/>
                </a:solidFill>
              </a:rPr>
              <a:t>speculation:</a:t>
            </a:r>
            <a:r>
              <a:rPr lang="en-JM" sz="3200" dirty="0">
                <a:solidFill>
                  <a:schemeClr val="tx1"/>
                </a:solidFill>
              </a:rPr>
              <a:t> buying at one price with the hope of selling at a higher price in the future, thus having a capital gain.</a:t>
            </a:r>
          </a:p>
        </p:txBody>
      </p:sp>
    </p:spTree>
    <p:extLst>
      <p:ext uri="{BB962C8B-B14F-4D97-AF65-F5344CB8AC3E}">
        <p14:creationId xmlns:p14="http://schemas.microsoft.com/office/powerpoint/2010/main" val="9920186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Market Value</a:t>
            </a:r>
          </a:p>
        </p:txBody>
      </p:sp>
      <p:sp>
        <p:nvSpPr>
          <p:cNvPr id="3" name="Content Placeholder 2"/>
          <p:cNvSpPr>
            <a:spLocks noGrp="1"/>
          </p:cNvSpPr>
          <p:nvPr>
            <p:ph idx="1"/>
          </p:nvPr>
        </p:nvSpPr>
        <p:spPr>
          <a:xfrm>
            <a:off x="1309037" y="1771048"/>
            <a:ext cx="10741792" cy="4995512"/>
          </a:xfrm>
        </p:spPr>
        <p:txBody>
          <a:bodyPr>
            <a:noAutofit/>
          </a:bodyPr>
          <a:lstStyle/>
          <a:p>
            <a:r>
              <a:rPr lang="en-JM" sz="3200" dirty="0">
                <a:solidFill>
                  <a:schemeClr val="tx1"/>
                </a:solidFill>
              </a:rPr>
              <a:t>The motives may or may not be mutually exclusive.</a:t>
            </a:r>
          </a:p>
          <a:p>
            <a:r>
              <a:rPr lang="en-JM" sz="3200" dirty="0">
                <a:solidFill>
                  <a:srgbClr val="C00000"/>
                </a:solidFill>
              </a:rPr>
              <a:t>The price the purchaser will be prepared to pay at any given time will be influenced by supply and demand for the particular type of property.</a:t>
            </a:r>
          </a:p>
          <a:p>
            <a:r>
              <a:rPr lang="en-JM" sz="3200" dirty="0">
                <a:solidFill>
                  <a:schemeClr val="tx1"/>
                </a:solidFill>
              </a:rPr>
              <a:t>Demand must be effective: the desire to possess should be translatable into the action of purchasing.</a:t>
            </a:r>
            <a:endParaRPr lang="en-JM" sz="3600" dirty="0">
              <a:solidFill>
                <a:schemeClr val="tx1"/>
              </a:solidFill>
            </a:endParaRPr>
          </a:p>
        </p:txBody>
      </p:sp>
    </p:spTree>
    <p:extLst>
      <p:ext uri="{BB962C8B-B14F-4D97-AF65-F5344CB8AC3E}">
        <p14:creationId xmlns:p14="http://schemas.microsoft.com/office/powerpoint/2010/main" val="1138007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Definition of Valuation</a:t>
            </a:r>
          </a:p>
        </p:txBody>
      </p:sp>
      <p:sp>
        <p:nvSpPr>
          <p:cNvPr id="3" name="Content Placeholder 2"/>
          <p:cNvSpPr>
            <a:spLocks noGrp="1"/>
          </p:cNvSpPr>
          <p:nvPr>
            <p:ph idx="1"/>
          </p:nvPr>
        </p:nvSpPr>
        <p:spPr>
          <a:xfrm>
            <a:off x="1578543" y="2069432"/>
            <a:ext cx="10279781" cy="4437246"/>
          </a:xfrm>
        </p:spPr>
        <p:txBody>
          <a:bodyPr>
            <a:normAutofit lnSpcReduction="10000"/>
          </a:bodyPr>
          <a:lstStyle/>
          <a:p>
            <a:r>
              <a:rPr lang="en-JM" sz="5400" dirty="0"/>
              <a:t>Valuation is:</a:t>
            </a:r>
          </a:p>
          <a:p>
            <a:endParaRPr lang="en-JM" sz="5400" dirty="0"/>
          </a:p>
          <a:p>
            <a:pPr marL="741363" indent="-173038">
              <a:buFont typeface="Wingdings" panose="05000000000000000000" pitchFamily="2" charset="2"/>
              <a:buChar char="q"/>
            </a:pPr>
            <a:r>
              <a:rPr lang="en-JM" sz="5400" dirty="0"/>
              <a:t> simply a model to try to determine price.</a:t>
            </a:r>
          </a:p>
          <a:p>
            <a:pPr marL="741363" indent="-173038">
              <a:buFont typeface="Wingdings" panose="05000000000000000000" pitchFamily="2" charset="2"/>
              <a:buChar char="q"/>
            </a:pPr>
            <a:r>
              <a:rPr lang="en-JM" sz="5400" dirty="0"/>
              <a:t> value is the end result.</a:t>
            </a:r>
          </a:p>
          <a:p>
            <a:pPr marL="741363" indent="-173038">
              <a:buFont typeface="Wingdings" panose="05000000000000000000" pitchFamily="2" charset="2"/>
              <a:buChar char="q"/>
            </a:pPr>
            <a:endParaRPr lang="en-JM" sz="4400" dirty="0"/>
          </a:p>
        </p:txBody>
      </p:sp>
    </p:spTree>
    <p:extLst>
      <p:ext uri="{BB962C8B-B14F-4D97-AF65-F5344CB8AC3E}">
        <p14:creationId xmlns:p14="http://schemas.microsoft.com/office/powerpoint/2010/main" val="34266590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6059" y="385011"/>
            <a:ext cx="9731141" cy="1519989"/>
          </a:xfrm>
        </p:spPr>
        <p:txBody>
          <a:bodyPr>
            <a:noAutofit/>
          </a:bodyPr>
          <a:lstStyle/>
          <a:p>
            <a:r>
              <a:rPr lang="en-JM" sz="4800" b="1" dirty="0"/>
              <a:t>Market and Non-Market Bases of Value</a:t>
            </a:r>
          </a:p>
        </p:txBody>
      </p:sp>
      <p:sp>
        <p:nvSpPr>
          <p:cNvPr id="3" name="Content Placeholder 2"/>
          <p:cNvSpPr>
            <a:spLocks noGrp="1"/>
          </p:cNvSpPr>
          <p:nvPr>
            <p:ph idx="1"/>
          </p:nvPr>
        </p:nvSpPr>
        <p:spPr>
          <a:xfrm>
            <a:off x="1520793" y="2133600"/>
            <a:ext cx="10472286" cy="4450080"/>
          </a:xfrm>
        </p:spPr>
        <p:txBody>
          <a:bodyPr>
            <a:normAutofit fontScale="92500" lnSpcReduction="10000"/>
          </a:bodyPr>
          <a:lstStyle/>
          <a:p>
            <a:r>
              <a:rPr lang="en-JM" sz="3000" b="1" dirty="0"/>
              <a:t>MARKET BASES OF VALUE</a:t>
            </a:r>
          </a:p>
          <a:p>
            <a:pPr indent="3175">
              <a:buFont typeface="Wingdings" panose="05000000000000000000" pitchFamily="2" charset="2"/>
              <a:buChar char="v"/>
            </a:pPr>
            <a:r>
              <a:rPr lang="en-JM" sz="3000" dirty="0"/>
              <a:t> Concept of Market Value is tied to collective perceptions and behaviour of participants in the market.</a:t>
            </a:r>
          </a:p>
          <a:p>
            <a:pPr indent="3175">
              <a:buFont typeface="Wingdings" panose="05000000000000000000" pitchFamily="2" charset="2"/>
              <a:buChar char="v"/>
            </a:pPr>
            <a:r>
              <a:rPr lang="en-JM" sz="3000" dirty="0"/>
              <a:t> It recognises diverse factors that  may influence transactions in a market</a:t>
            </a:r>
          </a:p>
          <a:p>
            <a:pPr indent="3175">
              <a:buFont typeface="Wingdings" panose="05000000000000000000" pitchFamily="2" charset="2"/>
              <a:buChar char="v"/>
            </a:pPr>
            <a:r>
              <a:rPr lang="en-JM" sz="3000" dirty="0"/>
              <a:t>These are distinguished from non-market considerations that affect value</a:t>
            </a:r>
          </a:p>
          <a:p>
            <a:pPr indent="3175">
              <a:buFont typeface="Wingdings" panose="05000000000000000000" pitchFamily="2" charset="2"/>
              <a:buChar char="v"/>
            </a:pPr>
            <a:r>
              <a:rPr lang="en-JM" sz="3000" dirty="0"/>
              <a:t> </a:t>
            </a:r>
            <a:r>
              <a:rPr lang="en-JM" sz="3000" dirty="0">
                <a:solidFill>
                  <a:srgbClr val="C00000"/>
                </a:solidFill>
              </a:rPr>
              <a:t>An example of a market based valuation is the sales comparison approach, where the valuer looks at sales of similar properties in the subject area.</a:t>
            </a:r>
          </a:p>
          <a:p>
            <a:pPr indent="3175">
              <a:buFont typeface="Wingdings" panose="05000000000000000000" pitchFamily="2" charset="2"/>
              <a:buChar char="v"/>
            </a:pPr>
            <a:endParaRPr lang="en-JM" dirty="0">
              <a:solidFill>
                <a:srgbClr val="C00000"/>
              </a:solidFill>
            </a:endParaRPr>
          </a:p>
          <a:p>
            <a:endParaRPr lang="en-JM" dirty="0"/>
          </a:p>
        </p:txBody>
      </p:sp>
    </p:spTree>
    <p:extLst>
      <p:ext uri="{BB962C8B-B14F-4D97-AF65-F5344CB8AC3E}">
        <p14:creationId xmlns:p14="http://schemas.microsoft.com/office/powerpoint/2010/main" val="12451139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6059" y="385011"/>
            <a:ext cx="9731141" cy="1519989"/>
          </a:xfrm>
        </p:spPr>
        <p:txBody>
          <a:bodyPr>
            <a:noAutofit/>
          </a:bodyPr>
          <a:lstStyle/>
          <a:p>
            <a:r>
              <a:rPr lang="en-JM" sz="4800" b="1" dirty="0"/>
              <a:t>Market and Non-Market Bases of Value</a:t>
            </a:r>
          </a:p>
        </p:txBody>
      </p:sp>
      <p:sp>
        <p:nvSpPr>
          <p:cNvPr id="3" name="Content Placeholder 2"/>
          <p:cNvSpPr>
            <a:spLocks noGrp="1"/>
          </p:cNvSpPr>
          <p:nvPr>
            <p:ph idx="1"/>
          </p:nvPr>
        </p:nvSpPr>
        <p:spPr>
          <a:xfrm>
            <a:off x="1520793" y="2133600"/>
            <a:ext cx="10472286" cy="4450080"/>
          </a:xfrm>
        </p:spPr>
        <p:txBody>
          <a:bodyPr>
            <a:normAutofit/>
          </a:bodyPr>
          <a:lstStyle/>
          <a:p>
            <a:r>
              <a:rPr lang="en-JM" sz="3000" b="1" dirty="0"/>
              <a:t>NON-MARKET BASES OF VALUE</a:t>
            </a:r>
          </a:p>
          <a:p>
            <a:pPr indent="3175">
              <a:buFont typeface="Wingdings" panose="05000000000000000000" pitchFamily="2" charset="2"/>
              <a:buChar char="v"/>
            </a:pPr>
            <a:r>
              <a:rPr lang="en-JM" sz="3000" dirty="0"/>
              <a:t> </a:t>
            </a:r>
            <a:r>
              <a:rPr lang="en-JM" sz="3200" dirty="0"/>
              <a:t>These valuations consider the economic utility or functions of an asset, other than its ability to be bought and sold by market participants.</a:t>
            </a:r>
          </a:p>
          <a:p>
            <a:pPr indent="3175">
              <a:buFont typeface="Wingdings" panose="05000000000000000000" pitchFamily="2" charset="2"/>
              <a:buChar char="v"/>
            </a:pPr>
            <a:r>
              <a:rPr lang="en-JM" sz="3200" dirty="0">
                <a:solidFill>
                  <a:srgbClr val="C00000"/>
                </a:solidFill>
              </a:rPr>
              <a:t>  For example, insurable value, salvage value and liquidation value.</a:t>
            </a:r>
            <a:endParaRPr lang="en-JM" sz="2000" dirty="0">
              <a:solidFill>
                <a:srgbClr val="C00000"/>
              </a:solidFill>
            </a:endParaRPr>
          </a:p>
          <a:p>
            <a:endParaRPr lang="en-JM" dirty="0"/>
          </a:p>
        </p:txBody>
      </p:sp>
    </p:spTree>
    <p:extLst>
      <p:ext uri="{BB962C8B-B14F-4D97-AF65-F5344CB8AC3E}">
        <p14:creationId xmlns:p14="http://schemas.microsoft.com/office/powerpoint/2010/main" val="19363462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8682" y="2058750"/>
            <a:ext cx="9415929" cy="1468800"/>
          </a:xfrm>
        </p:spPr>
        <p:txBody>
          <a:bodyPr>
            <a:noAutofit/>
          </a:bodyPr>
          <a:lstStyle/>
          <a:p>
            <a:r>
              <a:rPr lang="en-JM" sz="5400" b="1" dirty="0"/>
              <a:t>NON-MARKET VALUATIONS</a:t>
            </a:r>
          </a:p>
        </p:txBody>
      </p:sp>
      <p:sp>
        <p:nvSpPr>
          <p:cNvPr id="3" name="Text Placeholder 2"/>
          <p:cNvSpPr>
            <a:spLocks noGrp="1"/>
          </p:cNvSpPr>
          <p:nvPr>
            <p:ph type="body" idx="1"/>
          </p:nvPr>
        </p:nvSpPr>
        <p:spPr/>
        <p:txBody>
          <a:bodyPr/>
          <a:lstStyle/>
          <a:p>
            <a:endParaRPr lang="en-JM"/>
          </a:p>
        </p:txBody>
      </p:sp>
    </p:spTree>
    <p:extLst>
      <p:ext uri="{BB962C8B-B14F-4D97-AF65-F5344CB8AC3E}">
        <p14:creationId xmlns:p14="http://schemas.microsoft.com/office/powerpoint/2010/main" val="24420467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Value in Use</a:t>
            </a:r>
          </a:p>
        </p:txBody>
      </p:sp>
      <p:sp>
        <p:nvSpPr>
          <p:cNvPr id="3" name="Content Placeholder 2"/>
          <p:cNvSpPr>
            <a:spLocks noGrp="1"/>
          </p:cNvSpPr>
          <p:nvPr>
            <p:ph idx="1"/>
          </p:nvPr>
        </p:nvSpPr>
        <p:spPr>
          <a:xfrm>
            <a:off x="1876926" y="1588167"/>
            <a:ext cx="9627686" cy="5014763"/>
          </a:xfrm>
        </p:spPr>
        <p:txBody>
          <a:bodyPr>
            <a:normAutofit/>
          </a:bodyPr>
          <a:lstStyle/>
          <a:p>
            <a:r>
              <a:rPr lang="en-JM" sz="3200" dirty="0"/>
              <a:t>The value a specific property has for a </a:t>
            </a:r>
            <a:r>
              <a:rPr lang="en-JM" sz="3200" dirty="0">
                <a:solidFill>
                  <a:srgbClr val="C00000"/>
                </a:solidFill>
              </a:rPr>
              <a:t>specific use to a specific user.</a:t>
            </a:r>
          </a:p>
          <a:p>
            <a:r>
              <a:rPr lang="en-JM" sz="3200" dirty="0"/>
              <a:t>Non-market related</a:t>
            </a:r>
          </a:p>
          <a:p>
            <a:r>
              <a:rPr lang="en-JM" sz="3200" dirty="0"/>
              <a:t>This focuses on the value  that specific property contributes to the entity of which it is a part </a:t>
            </a:r>
          </a:p>
          <a:p>
            <a:r>
              <a:rPr lang="en-JM" sz="3200" dirty="0"/>
              <a:t>No regard to its highest and best use or the monetary amount that might be realised upon its sale</a:t>
            </a:r>
          </a:p>
        </p:txBody>
      </p:sp>
    </p:spTree>
    <p:extLst>
      <p:ext uri="{BB962C8B-B14F-4D97-AF65-F5344CB8AC3E}">
        <p14:creationId xmlns:p14="http://schemas.microsoft.com/office/powerpoint/2010/main" val="35828173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0931" y="624110"/>
            <a:ext cx="9473681" cy="1280890"/>
          </a:xfrm>
        </p:spPr>
        <p:txBody>
          <a:bodyPr>
            <a:noAutofit/>
          </a:bodyPr>
          <a:lstStyle/>
          <a:p>
            <a:r>
              <a:rPr lang="en-JM" sz="5400" b="1" dirty="0"/>
              <a:t>Investment Value or Worth</a:t>
            </a:r>
          </a:p>
        </p:txBody>
      </p:sp>
      <p:sp>
        <p:nvSpPr>
          <p:cNvPr id="3" name="Content Placeholder 2"/>
          <p:cNvSpPr>
            <a:spLocks noGrp="1"/>
          </p:cNvSpPr>
          <p:nvPr>
            <p:ph idx="1"/>
          </p:nvPr>
        </p:nvSpPr>
        <p:spPr>
          <a:xfrm>
            <a:off x="1819175" y="2133599"/>
            <a:ext cx="10164278" cy="4488581"/>
          </a:xfrm>
        </p:spPr>
        <p:txBody>
          <a:bodyPr>
            <a:noAutofit/>
          </a:bodyPr>
          <a:lstStyle/>
          <a:p>
            <a:r>
              <a:rPr lang="en-JM" sz="3200" dirty="0"/>
              <a:t>The value of a property to a </a:t>
            </a:r>
            <a:r>
              <a:rPr lang="en-JM" sz="3200" dirty="0">
                <a:solidFill>
                  <a:srgbClr val="C00000"/>
                </a:solidFill>
              </a:rPr>
              <a:t>particular investor or a class of investors for identified investment objectives</a:t>
            </a:r>
          </a:p>
          <a:p>
            <a:r>
              <a:rPr lang="en-JM" sz="3200" dirty="0"/>
              <a:t>It relates a specific property to a specific investor with identifiable investment objectives</a:t>
            </a:r>
          </a:p>
          <a:p>
            <a:r>
              <a:rPr lang="en-JM" sz="3200" dirty="0"/>
              <a:t>This is usually associated with special value, an extra-ordinary element of value over and above market value.</a:t>
            </a:r>
          </a:p>
        </p:txBody>
      </p:sp>
    </p:spTree>
    <p:extLst>
      <p:ext uri="{BB962C8B-B14F-4D97-AF65-F5344CB8AC3E}">
        <p14:creationId xmlns:p14="http://schemas.microsoft.com/office/powerpoint/2010/main" val="12104587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Insurable Value</a:t>
            </a:r>
          </a:p>
        </p:txBody>
      </p:sp>
      <p:sp>
        <p:nvSpPr>
          <p:cNvPr id="3" name="Content Placeholder 2"/>
          <p:cNvSpPr>
            <a:spLocks noGrp="1"/>
          </p:cNvSpPr>
          <p:nvPr>
            <p:ph idx="1"/>
          </p:nvPr>
        </p:nvSpPr>
        <p:spPr>
          <a:xfrm>
            <a:off x="2030931" y="2133599"/>
            <a:ext cx="9473681" cy="4122821"/>
          </a:xfrm>
        </p:spPr>
        <p:txBody>
          <a:bodyPr>
            <a:normAutofit/>
          </a:bodyPr>
          <a:lstStyle/>
          <a:p>
            <a:r>
              <a:rPr lang="en-JM" sz="4800" dirty="0"/>
              <a:t>The value of the property in accordance with the definitions contained in the insurance contract or policy</a:t>
            </a:r>
          </a:p>
        </p:txBody>
      </p:sp>
    </p:spTree>
    <p:extLst>
      <p:ext uri="{BB962C8B-B14F-4D97-AF65-F5344CB8AC3E}">
        <p14:creationId xmlns:p14="http://schemas.microsoft.com/office/powerpoint/2010/main" val="14895135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0556" y="624109"/>
            <a:ext cx="9904395" cy="1368319"/>
          </a:xfrm>
        </p:spPr>
        <p:txBody>
          <a:bodyPr>
            <a:noAutofit/>
          </a:bodyPr>
          <a:lstStyle/>
          <a:p>
            <a:r>
              <a:rPr lang="en-JM" sz="4800" b="1" dirty="0"/>
              <a:t>Assessed , Rateable or Taxable Value</a:t>
            </a:r>
          </a:p>
        </p:txBody>
      </p:sp>
      <p:sp>
        <p:nvSpPr>
          <p:cNvPr id="3" name="Content Placeholder 2"/>
          <p:cNvSpPr>
            <a:spLocks noGrp="1"/>
          </p:cNvSpPr>
          <p:nvPr>
            <p:ph idx="1"/>
          </p:nvPr>
        </p:nvSpPr>
        <p:spPr>
          <a:xfrm>
            <a:off x="2165684" y="2261936"/>
            <a:ext cx="9673390" cy="4273618"/>
          </a:xfrm>
        </p:spPr>
        <p:txBody>
          <a:bodyPr>
            <a:noAutofit/>
          </a:bodyPr>
          <a:lstStyle/>
          <a:p>
            <a:r>
              <a:rPr lang="en-JM" sz="3600" dirty="0"/>
              <a:t>Value that is based on definitions contained within applicable laws relating to the assessment, rating and/or taxation of property</a:t>
            </a:r>
          </a:p>
          <a:p>
            <a:r>
              <a:rPr lang="en-JM" sz="3600" dirty="0"/>
              <a:t>The values arrived at do not comply with the accepted definition of Market Value</a:t>
            </a:r>
          </a:p>
        </p:txBody>
      </p:sp>
    </p:spTree>
    <p:extLst>
      <p:ext uri="{BB962C8B-B14F-4D97-AF65-F5344CB8AC3E}">
        <p14:creationId xmlns:p14="http://schemas.microsoft.com/office/powerpoint/2010/main" val="5683746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Salvage Value</a:t>
            </a:r>
          </a:p>
        </p:txBody>
      </p:sp>
      <p:sp>
        <p:nvSpPr>
          <p:cNvPr id="3" name="Content Placeholder 2"/>
          <p:cNvSpPr>
            <a:spLocks noGrp="1"/>
          </p:cNvSpPr>
          <p:nvPr>
            <p:ph idx="1"/>
          </p:nvPr>
        </p:nvSpPr>
        <p:spPr>
          <a:xfrm>
            <a:off x="1751799" y="2133600"/>
            <a:ext cx="10019898" cy="4315326"/>
          </a:xfrm>
        </p:spPr>
        <p:txBody>
          <a:bodyPr>
            <a:noAutofit/>
          </a:bodyPr>
          <a:lstStyle/>
          <a:p>
            <a:r>
              <a:rPr lang="en-JM" sz="4400" dirty="0"/>
              <a:t>The value of a property, excluding land, which is disposed of for the materials it contains, rather than for continued use without special repairs  or adaptation</a:t>
            </a:r>
          </a:p>
        </p:txBody>
      </p:sp>
    </p:spTree>
    <p:extLst>
      <p:ext uri="{BB962C8B-B14F-4D97-AF65-F5344CB8AC3E}">
        <p14:creationId xmlns:p14="http://schemas.microsoft.com/office/powerpoint/2010/main" val="41047217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053" y="624110"/>
            <a:ext cx="10096901" cy="1280890"/>
          </a:xfrm>
        </p:spPr>
        <p:txBody>
          <a:bodyPr>
            <a:noAutofit/>
          </a:bodyPr>
          <a:lstStyle/>
          <a:p>
            <a:r>
              <a:rPr lang="en-JM" sz="4800" b="1" dirty="0"/>
              <a:t>Liquidation or Forced Sale Value</a:t>
            </a:r>
          </a:p>
        </p:txBody>
      </p:sp>
      <p:sp>
        <p:nvSpPr>
          <p:cNvPr id="3" name="Content Placeholder 2"/>
          <p:cNvSpPr>
            <a:spLocks noGrp="1"/>
          </p:cNvSpPr>
          <p:nvPr>
            <p:ph idx="1"/>
          </p:nvPr>
        </p:nvSpPr>
        <p:spPr>
          <a:xfrm>
            <a:off x="1655545" y="2133599"/>
            <a:ext cx="10183529" cy="4440455"/>
          </a:xfrm>
        </p:spPr>
        <p:txBody>
          <a:bodyPr>
            <a:noAutofit/>
          </a:bodyPr>
          <a:lstStyle/>
          <a:p>
            <a:r>
              <a:rPr lang="en-JM" sz="3200" dirty="0"/>
              <a:t>The amount that may reasonably be received from the sale of a property within a timeframe too short to meet the marketing timeframe required by the definition of Market Value.</a:t>
            </a:r>
          </a:p>
          <a:p>
            <a:r>
              <a:rPr lang="en-JM" sz="3200" dirty="0"/>
              <a:t>May involve an unwilling seller</a:t>
            </a:r>
          </a:p>
          <a:p>
            <a:r>
              <a:rPr lang="en-JM" sz="3200" dirty="0"/>
              <a:t>May involve a buyer who buys with knowledge of the disadvantage of the seller</a:t>
            </a:r>
          </a:p>
        </p:txBody>
      </p:sp>
    </p:spTree>
    <p:extLst>
      <p:ext uri="{BB962C8B-B14F-4D97-AF65-F5344CB8AC3E}">
        <p14:creationId xmlns:p14="http://schemas.microsoft.com/office/powerpoint/2010/main" val="28879455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Special Value</a:t>
            </a:r>
          </a:p>
        </p:txBody>
      </p:sp>
      <p:sp>
        <p:nvSpPr>
          <p:cNvPr id="3" name="Content Placeholder 2"/>
          <p:cNvSpPr>
            <a:spLocks noGrp="1"/>
          </p:cNvSpPr>
          <p:nvPr>
            <p:ph idx="1"/>
          </p:nvPr>
        </p:nvSpPr>
        <p:spPr>
          <a:xfrm>
            <a:off x="2146434" y="2133600"/>
            <a:ext cx="9769642" cy="4392328"/>
          </a:xfrm>
        </p:spPr>
        <p:txBody>
          <a:bodyPr>
            <a:normAutofit lnSpcReduction="10000"/>
          </a:bodyPr>
          <a:lstStyle/>
          <a:p>
            <a:r>
              <a:rPr lang="en-JM" sz="2800" dirty="0"/>
              <a:t>Relates to an </a:t>
            </a:r>
            <a:r>
              <a:rPr lang="en-JM" sz="2800" b="1" dirty="0">
                <a:solidFill>
                  <a:srgbClr val="FF0000"/>
                </a:solidFill>
              </a:rPr>
              <a:t>extra-ordinary element of value </a:t>
            </a:r>
            <a:r>
              <a:rPr lang="en-JM" sz="2800" dirty="0"/>
              <a:t>over and above market value</a:t>
            </a:r>
          </a:p>
          <a:p>
            <a:r>
              <a:rPr lang="en-JM" sz="2800" dirty="0"/>
              <a:t>This can arise by the physical, functional, or economic association of a property, such as an adjoining property.</a:t>
            </a:r>
          </a:p>
          <a:p>
            <a:r>
              <a:rPr lang="en-JM" sz="2800" dirty="0"/>
              <a:t>An increment of value applicable to a particular owner or prospective owner, rather than to the market at large.</a:t>
            </a:r>
          </a:p>
          <a:p>
            <a:r>
              <a:rPr lang="en-JM" sz="2800" dirty="0"/>
              <a:t>A special value applicable to a purchaser with a special interest </a:t>
            </a:r>
          </a:p>
          <a:p>
            <a:endParaRPr lang="en-JM" dirty="0"/>
          </a:p>
        </p:txBody>
      </p:sp>
    </p:spTree>
    <p:extLst>
      <p:ext uri="{BB962C8B-B14F-4D97-AF65-F5344CB8AC3E}">
        <p14:creationId xmlns:p14="http://schemas.microsoft.com/office/powerpoint/2010/main" val="140049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Definition of Valuation</a:t>
            </a:r>
          </a:p>
        </p:txBody>
      </p:sp>
      <p:sp>
        <p:nvSpPr>
          <p:cNvPr id="3" name="Content Placeholder 2"/>
          <p:cNvSpPr>
            <a:spLocks noGrp="1"/>
          </p:cNvSpPr>
          <p:nvPr>
            <p:ph idx="1"/>
          </p:nvPr>
        </p:nvSpPr>
        <p:spPr>
          <a:xfrm>
            <a:off x="1578543" y="2069432"/>
            <a:ext cx="10279781" cy="4437246"/>
          </a:xfrm>
        </p:spPr>
        <p:txBody>
          <a:bodyPr>
            <a:normAutofit lnSpcReduction="10000"/>
          </a:bodyPr>
          <a:lstStyle/>
          <a:p>
            <a:r>
              <a:rPr lang="en-JM" sz="4400" dirty="0"/>
              <a:t>Valuation is:</a:t>
            </a:r>
          </a:p>
          <a:p>
            <a:pPr marL="1311275" indent="-742950">
              <a:buFont typeface="+mj-lt"/>
              <a:buAutoNum type="arabicParenR"/>
            </a:pPr>
            <a:r>
              <a:rPr lang="en-JM" sz="4400" dirty="0"/>
              <a:t>a quantification of an understanding of the market.</a:t>
            </a:r>
          </a:p>
          <a:p>
            <a:pPr marL="1311275" indent="-742950">
              <a:buFont typeface="+mj-lt"/>
              <a:buAutoNum type="arabicParenR"/>
            </a:pPr>
            <a:r>
              <a:rPr lang="en-JM" sz="4400" dirty="0"/>
              <a:t>the legal impact</a:t>
            </a:r>
          </a:p>
          <a:p>
            <a:pPr marL="1311275" indent="-742950">
              <a:buFont typeface="+mj-lt"/>
              <a:buAutoNum type="arabicParenR"/>
            </a:pPr>
            <a:r>
              <a:rPr lang="en-JM" sz="4400" dirty="0"/>
              <a:t>physical constraints</a:t>
            </a:r>
          </a:p>
          <a:p>
            <a:pPr marL="1311275" indent="-742950">
              <a:buFont typeface="+mj-lt"/>
              <a:buAutoNum type="arabicParenR"/>
            </a:pPr>
            <a:r>
              <a:rPr lang="en-JM" sz="4400" dirty="0"/>
              <a:t>planning regime</a:t>
            </a:r>
          </a:p>
          <a:p>
            <a:pPr marL="741363" indent="-173038">
              <a:buFont typeface="Wingdings" panose="05000000000000000000" pitchFamily="2" charset="2"/>
              <a:buChar char="q"/>
            </a:pPr>
            <a:endParaRPr lang="en-JM" sz="4400" dirty="0"/>
          </a:p>
        </p:txBody>
      </p:sp>
    </p:spTree>
    <p:extLst>
      <p:ext uri="{BB962C8B-B14F-4D97-AF65-F5344CB8AC3E}">
        <p14:creationId xmlns:p14="http://schemas.microsoft.com/office/powerpoint/2010/main" val="5932179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Mortgage Lending Value</a:t>
            </a:r>
          </a:p>
        </p:txBody>
      </p:sp>
      <p:sp>
        <p:nvSpPr>
          <p:cNvPr id="3" name="Content Placeholder 2"/>
          <p:cNvSpPr>
            <a:spLocks noGrp="1"/>
          </p:cNvSpPr>
          <p:nvPr>
            <p:ph idx="1"/>
          </p:nvPr>
        </p:nvSpPr>
        <p:spPr>
          <a:xfrm>
            <a:off x="1905802" y="2133599"/>
            <a:ext cx="10039150" cy="4411579"/>
          </a:xfrm>
        </p:spPr>
        <p:txBody>
          <a:bodyPr>
            <a:noAutofit/>
          </a:bodyPr>
          <a:lstStyle/>
          <a:p>
            <a:r>
              <a:rPr lang="en-JM" sz="3200" dirty="0"/>
              <a:t>Value of a property making a prudent assessment of the future marketability of the property by taking into account long-term sustainable aspects of the property, the normal and local market conditions, and the current use and alternative appropriate uses of the property.</a:t>
            </a:r>
          </a:p>
          <a:p>
            <a:r>
              <a:rPr lang="en-JM" sz="3200" dirty="0"/>
              <a:t>Speculative elements should be excluded.</a:t>
            </a:r>
          </a:p>
        </p:txBody>
      </p:sp>
    </p:spTree>
    <p:extLst>
      <p:ext uri="{BB962C8B-B14F-4D97-AF65-F5344CB8AC3E}">
        <p14:creationId xmlns:p14="http://schemas.microsoft.com/office/powerpoint/2010/main" val="23124680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Purpose of Valuations</a:t>
            </a:r>
          </a:p>
        </p:txBody>
      </p:sp>
      <p:sp>
        <p:nvSpPr>
          <p:cNvPr id="3" name="Content Placeholder 2"/>
          <p:cNvSpPr>
            <a:spLocks noGrp="1"/>
          </p:cNvSpPr>
          <p:nvPr>
            <p:ph idx="1"/>
          </p:nvPr>
        </p:nvSpPr>
        <p:spPr>
          <a:xfrm>
            <a:off x="1694045" y="2133599"/>
            <a:ext cx="10260531" cy="4536707"/>
          </a:xfrm>
        </p:spPr>
        <p:txBody>
          <a:bodyPr>
            <a:noAutofit/>
          </a:bodyPr>
          <a:lstStyle/>
          <a:p>
            <a:r>
              <a:rPr lang="en-JM" sz="3200" dirty="0"/>
              <a:t>It underpins a major proportion of financial decisions in mature economies </a:t>
            </a:r>
          </a:p>
          <a:p>
            <a:r>
              <a:rPr lang="en-JM" sz="3200" dirty="0"/>
              <a:t>Banks use property as collateral for loans</a:t>
            </a:r>
          </a:p>
          <a:p>
            <a:r>
              <a:rPr lang="en-JM" sz="3200" dirty="0"/>
              <a:t>Important element for published company accounts </a:t>
            </a:r>
          </a:p>
          <a:p>
            <a:r>
              <a:rPr lang="en-JM" sz="3200" dirty="0"/>
              <a:t>Failure to ensure assets are properly valued risks financial exposure for a wide range of stakeholders</a:t>
            </a:r>
          </a:p>
          <a:p>
            <a:endParaRPr lang="en-JM" sz="3200" dirty="0"/>
          </a:p>
        </p:txBody>
      </p:sp>
    </p:spTree>
    <p:extLst>
      <p:ext uri="{BB962C8B-B14F-4D97-AF65-F5344CB8AC3E}">
        <p14:creationId xmlns:p14="http://schemas.microsoft.com/office/powerpoint/2010/main" val="34238956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Purpose of Valuations</a:t>
            </a:r>
          </a:p>
        </p:txBody>
      </p:sp>
      <p:sp>
        <p:nvSpPr>
          <p:cNvPr id="3" name="Content Placeholder 2"/>
          <p:cNvSpPr>
            <a:spLocks noGrp="1"/>
          </p:cNvSpPr>
          <p:nvPr>
            <p:ph idx="1"/>
          </p:nvPr>
        </p:nvSpPr>
        <p:spPr>
          <a:xfrm>
            <a:off x="1694045" y="2133599"/>
            <a:ext cx="10260531" cy="4536707"/>
          </a:xfrm>
        </p:spPr>
        <p:txBody>
          <a:bodyPr>
            <a:noAutofit/>
          </a:bodyPr>
          <a:lstStyle/>
          <a:p>
            <a:r>
              <a:rPr lang="en-JM" sz="3600" dirty="0"/>
              <a:t>House-buyers</a:t>
            </a:r>
          </a:p>
          <a:p>
            <a:r>
              <a:rPr lang="en-JM" sz="3600" dirty="0"/>
              <a:t>Whole economies that depend on stable banking systems</a:t>
            </a:r>
          </a:p>
          <a:p>
            <a:r>
              <a:rPr lang="en-JM" sz="3600" dirty="0"/>
              <a:t>Pension funds</a:t>
            </a:r>
          </a:p>
        </p:txBody>
      </p:sp>
    </p:spTree>
    <p:extLst>
      <p:ext uri="{BB962C8B-B14F-4D97-AF65-F5344CB8AC3E}">
        <p14:creationId xmlns:p14="http://schemas.microsoft.com/office/powerpoint/2010/main" val="42502960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Requests for Valuations</a:t>
            </a:r>
          </a:p>
        </p:txBody>
      </p:sp>
      <p:sp>
        <p:nvSpPr>
          <p:cNvPr id="3" name="Content Placeholder 2"/>
          <p:cNvSpPr>
            <a:spLocks noGrp="1"/>
          </p:cNvSpPr>
          <p:nvPr>
            <p:ph sz="half" idx="1"/>
          </p:nvPr>
        </p:nvSpPr>
        <p:spPr>
          <a:xfrm>
            <a:off x="2589212" y="2133600"/>
            <a:ext cx="4313864" cy="4459704"/>
          </a:xfrm>
        </p:spPr>
        <p:txBody>
          <a:bodyPr>
            <a:normAutofit/>
          </a:bodyPr>
          <a:lstStyle/>
          <a:p>
            <a:r>
              <a:rPr lang="en-JM" sz="3200" dirty="0"/>
              <a:t>Sale</a:t>
            </a:r>
          </a:p>
          <a:p>
            <a:r>
              <a:rPr lang="en-JM" sz="3200" dirty="0"/>
              <a:t>Purchase</a:t>
            </a:r>
          </a:p>
          <a:p>
            <a:r>
              <a:rPr lang="en-JM" sz="3200" dirty="0"/>
              <a:t>Mortgage</a:t>
            </a:r>
          </a:p>
          <a:p>
            <a:r>
              <a:rPr lang="en-JM" sz="3200" dirty="0"/>
              <a:t>Insurance</a:t>
            </a:r>
          </a:p>
          <a:p>
            <a:r>
              <a:rPr lang="en-JM" sz="3200" dirty="0"/>
              <a:t>Lease/Rental</a:t>
            </a:r>
          </a:p>
          <a:p>
            <a:r>
              <a:rPr lang="en-JM" sz="3200" dirty="0"/>
              <a:t>Financial Reporting</a:t>
            </a:r>
          </a:p>
        </p:txBody>
      </p:sp>
      <p:sp>
        <p:nvSpPr>
          <p:cNvPr id="4" name="Content Placeholder 3"/>
          <p:cNvSpPr>
            <a:spLocks noGrp="1"/>
          </p:cNvSpPr>
          <p:nvPr>
            <p:ph sz="half" idx="2"/>
          </p:nvPr>
        </p:nvSpPr>
        <p:spPr>
          <a:xfrm>
            <a:off x="7190747" y="2021305"/>
            <a:ext cx="4313864" cy="4571999"/>
          </a:xfrm>
        </p:spPr>
        <p:txBody>
          <a:bodyPr>
            <a:normAutofit/>
          </a:bodyPr>
          <a:lstStyle/>
          <a:p>
            <a:r>
              <a:rPr lang="en-JM" sz="3200" dirty="0"/>
              <a:t>Statutory Purposes</a:t>
            </a:r>
          </a:p>
          <a:p>
            <a:pPr indent="3175">
              <a:buFont typeface="Wingdings" panose="05000000000000000000" pitchFamily="2" charset="2"/>
              <a:buChar char="§"/>
            </a:pPr>
            <a:r>
              <a:rPr lang="en-JM" sz="3200" dirty="0"/>
              <a:t> Probate</a:t>
            </a:r>
          </a:p>
          <a:p>
            <a:pPr indent="3175">
              <a:buFont typeface="Wingdings" panose="05000000000000000000" pitchFamily="2" charset="2"/>
              <a:buChar char="§"/>
            </a:pPr>
            <a:r>
              <a:rPr lang="en-JM" sz="3200" dirty="0"/>
              <a:t>Property Tax</a:t>
            </a:r>
          </a:p>
          <a:p>
            <a:pPr indent="3175">
              <a:buFont typeface="Wingdings" panose="05000000000000000000" pitchFamily="2" charset="2"/>
              <a:buChar char="§"/>
            </a:pPr>
            <a:r>
              <a:rPr lang="en-JM" sz="3200" dirty="0"/>
              <a:t>Land Acquisition</a:t>
            </a:r>
          </a:p>
          <a:p>
            <a:pPr indent="3175">
              <a:buFont typeface="Wingdings" panose="05000000000000000000" pitchFamily="2" charset="2"/>
              <a:buChar char="§"/>
            </a:pPr>
            <a:r>
              <a:rPr lang="en-JM" sz="3200" dirty="0"/>
              <a:t>Rent Restriction      </a:t>
            </a:r>
          </a:p>
          <a:p>
            <a:pPr indent="3175">
              <a:buFont typeface="Wingdings" panose="05000000000000000000" pitchFamily="2" charset="2"/>
              <a:buChar char="§"/>
            </a:pPr>
            <a:r>
              <a:rPr lang="en-JM" sz="3200" dirty="0"/>
              <a:t>Transfer Tax</a:t>
            </a:r>
          </a:p>
        </p:txBody>
      </p:sp>
    </p:spTree>
    <p:extLst>
      <p:ext uri="{BB962C8B-B14F-4D97-AF65-F5344CB8AC3E}">
        <p14:creationId xmlns:p14="http://schemas.microsoft.com/office/powerpoint/2010/main" val="23508366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The Valuation Report</a:t>
            </a:r>
          </a:p>
        </p:txBody>
      </p:sp>
      <p:sp>
        <p:nvSpPr>
          <p:cNvPr id="3" name="Content Placeholder 2"/>
          <p:cNvSpPr>
            <a:spLocks noGrp="1"/>
          </p:cNvSpPr>
          <p:nvPr>
            <p:ph idx="1"/>
          </p:nvPr>
        </p:nvSpPr>
        <p:spPr>
          <a:xfrm>
            <a:off x="2079057" y="2133600"/>
            <a:ext cx="9702265" cy="4450080"/>
          </a:xfrm>
        </p:spPr>
        <p:txBody>
          <a:bodyPr>
            <a:normAutofit lnSpcReduction="10000"/>
          </a:bodyPr>
          <a:lstStyle/>
          <a:p>
            <a:r>
              <a:rPr lang="en-JM" sz="3200" dirty="0"/>
              <a:t>The term “valuation” suggests a mathematical process</a:t>
            </a:r>
          </a:p>
          <a:p>
            <a:r>
              <a:rPr lang="en-JM" sz="3200" dirty="0"/>
              <a:t>A large part however depends on the valuer forming an opinion</a:t>
            </a:r>
          </a:p>
          <a:p>
            <a:r>
              <a:rPr lang="en-JM" sz="3200" dirty="0"/>
              <a:t>This is based on professional training and experience gathered over the course of his career</a:t>
            </a:r>
          </a:p>
          <a:p>
            <a:r>
              <a:rPr lang="en-JM" sz="3200" dirty="0"/>
              <a:t>Determination of market value requires transactional market data</a:t>
            </a:r>
            <a:endParaRPr lang="en-JM" sz="2000" dirty="0"/>
          </a:p>
          <a:p>
            <a:endParaRPr lang="en-JM" dirty="0"/>
          </a:p>
        </p:txBody>
      </p:sp>
    </p:spTree>
    <p:extLst>
      <p:ext uri="{BB962C8B-B14F-4D97-AF65-F5344CB8AC3E}">
        <p14:creationId xmlns:p14="http://schemas.microsoft.com/office/powerpoint/2010/main" val="4163735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The Valuation Report</a:t>
            </a:r>
          </a:p>
        </p:txBody>
      </p:sp>
      <p:sp>
        <p:nvSpPr>
          <p:cNvPr id="3" name="Content Placeholder 2"/>
          <p:cNvSpPr>
            <a:spLocks noGrp="1"/>
          </p:cNvSpPr>
          <p:nvPr>
            <p:ph idx="1"/>
          </p:nvPr>
        </p:nvSpPr>
        <p:spPr>
          <a:xfrm>
            <a:off x="1626669" y="1905000"/>
            <a:ext cx="10385659" cy="4678680"/>
          </a:xfrm>
        </p:spPr>
        <p:txBody>
          <a:bodyPr>
            <a:normAutofit fontScale="92500" lnSpcReduction="10000"/>
          </a:bodyPr>
          <a:lstStyle/>
          <a:p>
            <a:r>
              <a:rPr lang="en-JM" sz="2800" dirty="0"/>
              <a:t>The formal presentation of the valuer’s opinion in writing must contain, at a minimum, the following:</a:t>
            </a:r>
          </a:p>
          <a:p>
            <a:pPr indent="225425">
              <a:buFont typeface="Wingdings" panose="05000000000000000000" pitchFamily="2" charset="2"/>
              <a:buChar char="v"/>
            </a:pPr>
            <a:r>
              <a:rPr lang="en-JM" sz="2800" dirty="0">
                <a:solidFill>
                  <a:srgbClr val="C00000"/>
                </a:solidFill>
              </a:rPr>
              <a:t>A sufficient description to properly and clearly  identify the property</a:t>
            </a:r>
          </a:p>
          <a:p>
            <a:pPr indent="225425">
              <a:buFont typeface="Wingdings" panose="05000000000000000000" pitchFamily="2" charset="2"/>
              <a:buChar char="v"/>
            </a:pPr>
            <a:r>
              <a:rPr lang="en-JM" sz="2800" dirty="0"/>
              <a:t>A definition of value</a:t>
            </a:r>
          </a:p>
          <a:p>
            <a:pPr indent="225425">
              <a:buFont typeface="Wingdings" panose="05000000000000000000" pitchFamily="2" charset="2"/>
              <a:buChar char="v"/>
            </a:pPr>
            <a:r>
              <a:rPr lang="en-JM" sz="2800" dirty="0">
                <a:solidFill>
                  <a:srgbClr val="C00000"/>
                </a:solidFill>
              </a:rPr>
              <a:t>A statement as to the interest being valued </a:t>
            </a:r>
          </a:p>
          <a:p>
            <a:pPr indent="225425">
              <a:buFont typeface="Wingdings" panose="05000000000000000000" pitchFamily="2" charset="2"/>
              <a:buChar char="v"/>
            </a:pPr>
            <a:r>
              <a:rPr lang="en-JM" sz="2800" dirty="0"/>
              <a:t>Legal encumbrances that may affect the value</a:t>
            </a:r>
          </a:p>
          <a:p>
            <a:pPr indent="225425">
              <a:buFont typeface="Wingdings" panose="05000000000000000000" pitchFamily="2" charset="2"/>
              <a:buChar char="v"/>
            </a:pPr>
            <a:r>
              <a:rPr lang="en-JM" sz="2800" dirty="0">
                <a:solidFill>
                  <a:srgbClr val="C00000"/>
                </a:solidFill>
              </a:rPr>
              <a:t>The effective date of the valuation</a:t>
            </a:r>
          </a:p>
          <a:p>
            <a:pPr indent="225425">
              <a:buFont typeface="Wingdings" panose="05000000000000000000" pitchFamily="2" charset="2"/>
              <a:buChar char="v"/>
            </a:pPr>
            <a:r>
              <a:rPr lang="en-JM" sz="2800" dirty="0"/>
              <a:t>Any special features of the property</a:t>
            </a:r>
          </a:p>
          <a:p>
            <a:pPr indent="225425">
              <a:buFont typeface="Wingdings" panose="05000000000000000000" pitchFamily="2" charset="2"/>
              <a:buChar char="v"/>
            </a:pPr>
            <a:r>
              <a:rPr lang="en-JM" sz="2800" dirty="0">
                <a:solidFill>
                  <a:srgbClr val="C00000"/>
                </a:solidFill>
              </a:rPr>
              <a:t>The name of the valuer</a:t>
            </a:r>
          </a:p>
          <a:p>
            <a:pPr indent="225425">
              <a:buFont typeface="Wingdings" panose="05000000000000000000" pitchFamily="2" charset="2"/>
              <a:buChar char="v"/>
            </a:pPr>
            <a:endParaRPr lang="en-JM" dirty="0"/>
          </a:p>
          <a:p>
            <a:pPr indent="225425">
              <a:buFont typeface="Wingdings" panose="05000000000000000000" pitchFamily="2" charset="2"/>
              <a:buChar char="v"/>
            </a:pPr>
            <a:endParaRPr lang="en-JM" dirty="0"/>
          </a:p>
          <a:p>
            <a:pPr indent="225425">
              <a:buFont typeface="Wingdings" panose="05000000000000000000" pitchFamily="2" charset="2"/>
              <a:buChar char="v"/>
            </a:pPr>
            <a:endParaRPr lang="en-JM" dirty="0"/>
          </a:p>
        </p:txBody>
      </p:sp>
    </p:spTree>
    <p:extLst>
      <p:ext uri="{BB962C8B-B14F-4D97-AF65-F5344CB8AC3E}">
        <p14:creationId xmlns:p14="http://schemas.microsoft.com/office/powerpoint/2010/main" val="2728621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4303" y="327259"/>
            <a:ext cx="10000649" cy="1577741"/>
          </a:xfrm>
        </p:spPr>
        <p:txBody>
          <a:bodyPr>
            <a:noAutofit/>
          </a:bodyPr>
          <a:lstStyle/>
          <a:p>
            <a:r>
              <a:rPr lang="en-JM" sz="4800" b="1" dirty="0"/>
              <a:t>Valuation Accuracy and Standardisation</a:t>
            </a:r>
          </a:p>
        </p:txBody>
      </p:sp>
      <p:sp>
        <p:nvSpPr>
          <p:cNvPr id="3" name="Content Placeholder 2"/>
          <p:cNvSpPr>
            <a:spLocks noGrp="1"/>
          </p:cNvSpPr>
          <p:nvPr>
            <p:ph idx="1"/>
          </p:nvPr>
        </p:nvSpPr>
        <p:spPr>
          <a:xfrm>
            <a:off x="1116530" y="1905000"/>
            <a:ext cx="11075469" cy="4543926"/>
          </a:xfrm>
        </p:spPr>
        <p:txBody>
          <a:bodyPr>
            <a:noAutofit/>
          </a:bodyPr>
          <a:lstStyle/>
          <a:p>
            <a:r>
              <a:rPr lang="en-JM" sz="2800" dirty="0"/>
              <a:t>Once stable market conditions obtain and provided market information is available to all:</a:t>
            </a:r>
          </a:p>
          <a:p>
            <a:pPr indent="61913">
              <a:buFont typeface="Wingdings" panose="05000000000000000000" pitchFamily="2" charset="2"/>
              <a:buChar char="q"/>
            </a:pPr>
            <a:r>
              <a:rPr lang="en-JM" sz="2800" dirty="0"/>
              <a:t> the difference of opinion should not be great between competent valuers </a:t>
            </a:r>
            <a:r>
              <a:rPr lang="en-JM" sz="2800" b="1" dirty="0"/>
              <a:t>and</a:t>
            </a:r>
          </a:p>
          <a:p>
            <a:pPr indent="61913">
              <a:buFont typeface="Wingdings" panose="05000000000000000000" pitchFamily="2" charset="2"/>
              <a:buChar char="q"/>
            </a:pPr>
            <a:r>
              <a:rPr lang="en-JM" sz="2800" dirty="0"/>
              <a:t> between the valuation and subsequent sale price of properties.</a:t>
            </a:r>
          </a:p>
          <a:p>
            <a:pPr indent="0">
              <a:buNone/>
            </a:pPr>
            <a:endParaRPr lang="en-JM" sz="2800" dirty="0"/>
          </a:p>
          <a:p>
            <a:pPr marL="628650" indent="-285750">
              <a:buFont typeface="Wingdings" panose="05000000000000000000" pitchFamily="2" charset="2"/>
              <a:buChar char="v"/>
            </a:pPr>
            <a:r>
              <a:rPr lang="en-JM" sz="2800" dirty="0"/>
              <a:t>A few court cases have noted wide variations between valuations  (in excess of 10%) for the same property . </a:t>
            </a:r>
          </a:p>
          <a:p>
            <a:pPr indent="0">
              <a:buNone/>
            </a:pPr>
            <a:endParaRPr lang="en-JM" sz="2800" dirty="0"/>
          </a:p>
        </p:txBody>
      </p:sp>
    </p:spTree>
    <p:extLst>
      <p:ext uri="{BB962C8B-B14F-4D97-AF65-F5344CB8AC3E}">
        <p14:creationId xmlns:p14="http://schemas.microsoft.com/office/powerpoint/2010/main" val="13995639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4303" y="327259"/>
            <a:ext cx="10000649" cy="1577741"/>
          </a:xfrm>
        </p:spPr>
        <p:txBody>
          <a:bodyPr>
            <a:noAutofit/>
          </a:bodyPr>
          <a:lstStyle/>
          <a:p>
            <a:r>
              <a:rPr lang="en-JM" sz="4800" b="1" dirty="0"/>
              <a:t>Valuation Accuracy and Standardisation</a:t>
            </a:r>
          </a:p>
        </p:txBody>
      </p:sp>
      <p:sp>
        <p:nvSpPr>
          <p:cNvPr id="3" name="Content Placeholder 2"/>
          <p:cNvSpPr>
            <a:spLocks noGrp="1"/>
          </p:cNvSpPr>
          <p:nvPr>
            <p:ph idx="1"/>
          </p:nvPr>
        </p:nvSpPr>
        <p:spPr>
          <a:xfrm>
            <a:off x="1116530" y="1905000"/>
            <a:ext cx="11075469" cy="4543926"/>
          </a:xfrm>
        </p:spPr>
        <p:txBody>
          <a:bodyPr>
            <a:noAutofit/>
          </a:bodyPr>
          <a:lstStyle/>
          <a:p>
            <a:r>
              <a:rPr lang="en-JM" sz="2400" dirty="0"/>
              <a:t>In the United Kingdom, the property crash of the 1970s was largely blamed on a wide variation in the approach to valuations which gave vastly different and often completely  unrealistic figures for similar assets.</a:t>
            </a:r>
          </a:p>
          <a:p>
            <a:r>
              <a:rPr lang="en-JM" sz="2400" dirty="0"/>
              <a:t>Standards were introduced to codify the basis on which valuations can be produced.</a:t>
            </a:r>
          </a:p>
          <a:p>
            <a:r>
              <a:rPr lang="en-JM" sz="2400" dirty="0"/>
              <a:t>In Jamaica, the </a:t>
            </a:r>
            <a:r>
              <a:rPr lang="en-JM" sz="2400" i="1" dirty="0"/>
              <a:t>Real Estate (Dealers and Developers) Act </a:t>
            </a:r>
            <a:r>
              <a:rPr lang="en-JM" sz="2400" dirty="0"/>
              <a:t>has introduced a minimum qualification for </a:t>
            </a:r>
            <a:r>
              <a:rPr lang="en-JM" sz="2400" dirty="0">
                <a:solidFill>
                  <a:srgbClr val="FF0000"/>
                </a:solidFill>
              </a:rPr>
              <a:t>Valuers </a:t>
            </a:r>
            <a:r>
              <a:rPr lang="en-JM" sz="2400" dirty="0"/>
              <a:t>and additionally, some valuers hold international  accreditation from the Royal Institution of Chartered Surveyors (RICS) or the Appraisal Institute in the USA (MAI). </a:t>
            </a:r>
          </a:p>
          <a:p>
            <a:endParaRPr lang="en-JM" sz="2400" dirty="0"/>
          </a:p>
        </p:txBody>
      </p:sp>
    </p:spTree>
    <p:extLst>
      <p:ext uri="{BB962C8B-B14F-4D97-AF65-F5344CB8AC3E}">
        <p14:creationId xmlns:p14="http://schemas.microsoft.com/office/powerpoint/2010/main" val="32035384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Role of the Valuer</a:t>
            </a:r>
          </a:p>
        </p:txBody>
      </p:sp>
      <p:sp>
        <p:nvSpPr>
          <p:cNvPr id="3" name="Content Placeholder 2"/>
          <p:cNvSpPr>
            <a:spLocks noGrp="1"/>
          </p:cNvSpPr>
          <p:nvPr>
            <p:ph idx="1"/>
          </p:nvPr>
        </p:nvSpPr>
        <p:spPr>
          <a:xfrm>
            <a:off x="1876925" y="1799925"/>
            <a:ext cx="10019899" cy="4764504"/>
          </a:xfrm>
        </p:spPr>
        <p:txBody>
          <a:bodyPr>
            <a:normAutofit lnSpcReduction="10000"/>
          </a:bodyPr>
          <a:lstStyle/>
          <a:p>
            <a:r>
              <a:rPr lang="en-JM" sz="3200" dirty="0"/>
              <a:t>A valuer should be consulted where persons are contemplating transactions involving land and buildings, to advise:</a:t>
            </a:r>
          </a:p>
          <a:p>
            <a:pPr indent="225425">
              <a:buFont typeface="Wingdings" panose="05000000000000000000" pitchFamily="2" charset="2"/>
              <a:buChar char="v"/>
            </a:pPr>
            <a:r>
              <a:rPr lang="en-JM" sz="3200" dirty="0"/>
              <a:t> </a:t>
            </a:r>
            <a:r>
              <a:rPr lang="en-JM" sz="3200" dirty="0">
                <a:solidFill>
                  <a:srgbClr val="C00000"/>
                </a:solidFill>
              </a:rPr>
              <a:t>a vendor on the price to sell</a:t>
            </a:r>
          </a:p>
          <a:p>
            <a:pPr indent="225425">
              <a:buFont typeface="Wingdings" panose="05000000000000000000" pitchFamily="2" charset="2"/>
              <a:buChar char="v"/>
            </a:pPr>
            <a:r>
              <a:rPr lang="en-JM" sz="3200" dirty="0"/>
              <a:t> a mortgagee (lender) on the value of the security</a:t>
            </a:r>
          </a:p>
          <a:p>
            <a:pPr indent="225425">
              <a:buFont typeface="Wingdings" panose="05000000000000000000" pitchFamily="2" charset="2"/>
              <a:buChar char="v"/>
            </a:pPr>
            <a:r>
              <a:rPr lang="en-JM" sz="3200" dirty="0"/>
              <a:t> </a:t>
            </a:r>
            <a:r>
              <a:rPr lang="en-JM" sz="3200" dirty="0">
                <a:solidFill>
                  <a:srgbClr val="C00000"/>
                </a:solidFill>
              </a:rPr>
              <a:t>a person who has received a notice under compulsory powers</a:t>
            </a:r>
          </a:p>
          <a:p>
            <a:pPr indent="225425">
              <a:buFont typeface="Wingdings" panose="05000000000000000000" pitchFamily="2" charset="2"/>
              <a:buChar char="v"/>
            </a:pPr>
            <a:r>
              <a:rPr lang="en-JM" sz="3200" dirty="0"/>
              <a:t> a purchaser on the price to pay</a:t>
            </a:r>
          </a:p>
          <a:p>
            <a:pPr indent="225425">
              <a:buFont typeface="Wingdings" panose="05000000000000000000" pitchFamily="2" charset="2"/>
              <a:buChar char="v"/>
            </a:pPr>
            <a:endParaRPr lang="en-JM" dirty="0"/>
          </a:p>
          <a:p>
            <a:pPr indent="225425">
              <a:buFont typeface="Wingdings" panose="05000000000000000000" pitchFamily="2" charset="2"/>
              <a:buChar char="v"/>
            </a:pPr>
            <a:endParaRPr lang="en-JM" dirty="0"/>
          </a:p>
        </p:txBody>
      </p:sp>
    </p:spTree>
    <p:extLst>
      <p:ext uri="{BB962C8B-B14F-4D97-AF65-F5344CB8AC3E}">
        <p14:creationId xmlns:p14="http://schemas.microsoft.com/office/powerpoint/2010/main" val="33133660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803" y="624110"/>
            <a:ext cx="10068024" cy="1280890"/>
          </a:xfrm>
        </p:spPr>
        <p:txBody>
          <a:bodyPr>
            <a:noAutofit/>
          </a:bodyPr>
          <a:lstStyle/>
          <a:p>
            <a:r>
              <a:rPr lang="en-JM" sz="4800" b="1" dirty="0"/>
              <a:t>Features of the Property Market</a:t>
            </a:r>
          </a:p>
        </p:txBody>
      </p:sp>
      <p:sp>
        <p:nvSpPr>
          <p:cNvPr id="3" name="Content Placeholder 2"/>
          <p:cNvSpPr>
            <a:spLocks noGrp="1"/>
          </p:cNvSpPr>
          <p:nvPr>
            <p:ph idx="1"/>
          </p:nvPr>
        </p:nvSpPr>
        <p:spPr>
          <a:xfrm>
            <a:off x="2098307" y="1761423"/>
            <a:ext cx="9875520" cy="4726003"/>
          </a:xfrm>
        </p:spPr>
        <p:txBody>
          <a:bodyPr>
            <a:normAutofit fontScale="92500" lnSpcReduction="20000"/>
          </a:bodyPr>
          <a:lstStyle/>
          <a:p>
            <a:r>
              <a:rPr lang="en-JM" sz="3600" dirty="0"/>
              <a:t>A valuer is required due to the special characteristics of landed property:</a:t>
            </a:r>
          </a:p>
          <a:p>
            <a:endParaRPr lang="en-JM" sz="3600" dirty="0"/>
          </a:p>
          <a:p>
            <a:pPr marL="685800">
              <a:buAutoNum type="arabicParenBoth"/>
            </a:pPr>
            <a:r>
              <a:rPr lang="en-JM" sz="3600" dirty="0">
                <a:solidFill>
                  <a:srgbClr val="C00000"/>
                </a:solidFill>
              </a:rPr>
              <a:t>Imperfections in the property market :</a:t>
            </a:r>
          </a:p>
          <a:p>
            <a:pPr marL="628650" indent="112713">
              <a:buFont typeface="Wingdings" panose="05000000000000000000" pitchFamily="2" charset="2"/>
              <a:buChar char="v"/>
            </a:pPr>
            <a:r>
              <a:rPr lang="en-JM" sz="3600" dirty="0">
                <a:solidFill>
                  <a:schemeClr val="tx1"/>
                </a:solidFill>
              </a:rPr>
              <a:t>      the nature of landed property</a:t>
            </a:r>
          </a:p>
          <a:p>
            <a:pPr marL="628650" indent="112713">
              <a:buFont typeface="Wingdings" panose="05000000000000000000" pitchFamily="2" charset="2"/>
              <a:buChar char="v"/>
            </a:pPr>
            <a:r>
              <a:rPr lang="en-JM" sz="3600" dirty="0">
                <a:solidFill>
                  <a:schemeClr val="tx1"/>
                </a:solidFill>
              </a:rPr>
              <a:t>      the method of conducting transactions</a:t>
            </a:r>
          </a:p>
          <a:p>
            <a:pPr marL="628650" indent="112713">
              <a:buFont typeface="Wingdings" panose="05000000000000000000" pitchFamily="2" charset="2"/>
              <a:buChar char="v"/>
            </a:pPr>
            <a:r>
              <a:rPr lang="en-JM" sz="3600" dirty="0">
                <a:solidFill>
                  <a:schemeClr val="tx1"/>
                </a:solidFill>
              </a:rPr>
              <a:t>      the lack of information generally</a:t>
            </a:r>
          </a:p>
          <a:p>
            <a:pPr marL="628650" indent="0">
              <a:buNone/>
            </a:pPr>
            <a:r>
              <a:rPr lang="en-JM" sz="3600" dirty="0">
                <a:solidFill>
                  <a:schemeClr val="tx1"/>
                </a:solidFill>
              </a:rPr>
              <a:t>         available on transactions</a:t>
            </a:r>
          </a:p>
          <a:p>
            <a:pPr marL="628650" indent="0">
              <a:buNone/>
            </a:pPr>
            <a:r>
              <a:rPr lang="en-JM" sz="3000" dirty="0">
                <a:solidFill>
                  <a:srgbClr val="C00000"/>
                </a:solidFill>
              </a:rPr>
              <a:t>    </a:t>
            </a:r>
          </a:p>
          <a:p>
            <a:pPr indent="0">
              <a:buNone/>
            </a:pPr>
            <a:endParaRPr lang="en-JM" dirty="0">
              <a:solidFill>
                <a:srgbClr val="C00000"/>
              </a:solidFill>
            </a:endParaRPr>
          </a:p>
        </p:txBody>
      </p:sp>
    </p:spTree>
    <p:extLst>
      <p:ext uri="{BB962C8B-B14F-4D97-AF65-F5344CB8AC3E}">
        <p14:creationId xmlns:p14="http://schemas.microsoft.com/office/powerpoint/2010/main" val="903635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Definition of Valuation</a:t>
            </a:r>
          </a:p>
        </p:txBody>
      </p:sp>
      <p:sp>
        <p:nvSpPr>
          <p:cNvPr id="3" name="Content Placeholder 2"/>
          <p:cNvSpPr>
            <a:spLocks noGrp="1"/>
          </p:cNvSpPr>
          <p:nvPr>
            <p:ph idx="1"/>
          </p:nvPr>
        </p:nvSpPr>
        <p:spPr>
          <a:xfrm>
            <a:off x="1588168" y="2040556"/>
            <a:ext cx="10279781" cy="4437246"/>
          </a:xfrm>
        </p:spPr>
        <p:txBody>
          <a:bodyPr>
            <a:normAutofit lnSpcReduction="10000"/>
          </a:bodyPr>
          <a:lstStyle/>
          <a:p>
            <a:r>
              <a:rPr lang="en-JM" sz="4400" dirty="0"/>
              <a:t>Valuation is (</a:t>
            </a:r>
            <a:r>
              <a:rPr lang="en-JM" sz="3600" dirty="0"/>
              <a:t>cont’d</a:t>
            </a:r>
            <a:r>
              <a:rPr lang="en-JM" sz="4400" dirty="0"/>
              <a:t>.):</a:t>
            </a:r>
          </a:p>
          <a:p>
            <a:pPr marL="0" indent="0">
              <a:buNone/>
            </a:pPr>
            <a:r>
              <a:rPr lang="en-JM" sz="4400" dirty="0"/>
              <a:t>    </a:t>
            </a:r>
            <a:r>
              <a:rPr lang="en-JM" sz="4400" dirty="0">
                <a:solidFill>
                  <a:srgbClr val="C00000"/>
                </a:solidFill>
              </a:rPr>
              <a:t>5)</a:t>
            </a:r>
            <a:r>
              <a:rPr lang="en-JM" sz="4400" dirty="0"/>
              <a:t>  the availability of finance</a:t>
            </a:r>
          </a:p>
          <a:p>
            <a:pPr marL="0" indent="0">
              <a:buNone/>
            </a:pPr>
            <a:r>
              <a:rPr lang="en-JM" sz="4400" dirty="0"/>
              <a:t>    </a:t>
            </a:r>
            <a:r>
              <a:rPr lang="en-JM" sz="4400" dirty="0">
                <a:solidFill>
                  <a:srgbClr val="C00000"/>
                </a:solidFill>
              </a:rPr>
              <a:t>6)</a:t>
            </a:r>
            <a:r>
              <a:rPr lang="en-JM" sz="4400" dirty="0"/>
              <a:t>  the demand for the product</a:t>
            </a:r>
          </a:p>
          <a:p>
            <a:pPr marL="0" indent="0">
              <a:buNone/>
            </a:pPr>
            <a:r>
              <a:rPr lang="en-JM" sz="4400" dirty="0"/>
              <a:t>    </a:t>
            </a:r>
            <a:r>
              <a:rPr lang="en-JM" sz="4400" dirty="0">
                <a:solidFill>
                  <a:srgbClr val="C00000"/>
                </a:solidFill>
              </a:rPr>
              <a:t>7)</a:t>
            </a:r>
            <a:r>
              <a:rPr lang="en-JM" sz="4400" dirty="0"/>
              <a:t>  the general economy</a:t>
            </a:r>
          </a:p>
          <a:p>
            <a:pPr marL="0" indent="0">
              <a:buNone/>
            </a:pPr>
            <a:r>
              <a:rPr lang="en-JM" sz="4400" dirty="0"/>
              <a:t>These all influence the value of property.</a:t>
            </a:r>
          </a:p>
        </p:txBody>
      </p:sp>
    </p:spTree>
    <p:extLst>
      <p:ext uri="{BB962C8B-B14F-4D97-AF65-F5344CB8AC3E}">
        <p14:creationId xmlns:p14="http://schemas.microsoft.com/office/powerpoint/2010/main" val="11742991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803" y="624110"/>
            <a:ext cx="10068024" cy="1280890"/>
          </a:xfrm>
        </p:spPr>
        <p:txBody>
          <a:bodyPr>
            <a:noAutofit/>
          </a:bodyPr>
          <a:lstStyle/>
          <a:p>
            <a:r>
              <a:rPr lang="en-JM" sz="4800" b="1" dirty="0"/>
              <a:t>Features of the Property Market</a:t>
            </a:r>
          </a:p>
        </p:txBody>
      </p:sp>
      <p:sp>
        <p:nvSpPr>
          <p:cNvPr id="3" name="Content Placeholder 2"/>
          <p:cNvSpPr>
            <a:spLocks noGrp="1"/>
          </p:cNvSpPr>
          <p:nvPr>
            <p:ph idx="1"/>
          </p:nvPr>
        </p:nvSpPr>
        <p:spPr>
          <a:xfrm>
            <a:off x="1174282" y="1443789"/>
            <a:ext cx="11017718" cy="5168767"/>
          </a:xfrm>
        </p:spPr>
        <p:txBody>
          <a:bodyPr>
            <a:normAutofit lnSpcReduction="10000"/>
          </a:bodyPr>
          <a:lstStyle/>
          <a:p>
            <a:pPr marL="628650" indent="0">
              <a:buNone/>
            </a:pPr>
            <a:r>
              <a:rPr lang="en-JM" dirty="0">
                <a:solidFill>
                  <a:srgbClr val="C00000"/>
                </a:solidFill>
              </a:rPr>
              <a:t> </a:t>
            </a:r>
          </a:p>
          <a:p>
            <a:pPr indent="0">
              <a:buNone/>
            </a:pPr>
            <a:r>
              <a:rPr lang="en-JM" sz="3200" dirty="0">
                <a:solidFill>
                  <a:srgbClr val="C00000"/>
                </a:solidFill>
              </a:rPr>
              <a:t>(2) The heterogeneity of landed property and the interests which can exist therein:</a:t>
            </a:r>
          </a:p>
          <a:p>
            <a:pPr marL="800100" indent="287338">
              <a:buFont typeface="Wingdings" panose="05000000000000000000" pitchFamily="2" charset="2"/>
              <a:buChar char="v"/>
            </a:pPr>
            <a:r>
              <a:rPr lang="en-JM" sz="3200" dirty="0">
                <a:solidFill>
                  <a:srgbClr val="C00000"/>
                </a:solidFill>
              </a:rPr>
              <a:t> </a:t>
            </a:r>
            <a:r>
              <a:rPr lang="en-JM" sz="3200" dirty="0">
                <a:solidFill>
                  <a:schemeClr val="tx1"/>
                </a:solidFill>
              </a:rPr>
              <a:t>structural differences in buildings</a:t>
            </a:r>
          </a:p>
          <a:p>
            <a:pPr marL="800100" indent="287338">
              <a:buFont typeface="Wingdings" panose="05000000000000000000" pitchFamily="2" charset="2"/>
              <a:buChar char="v"/>
            </a:pPr>
            <a:r>
              <a:rPr lang="en-JM" sz="3200" dirty="0">
                <a:solidFill>
                  <a:schemeClr val="tx1"/>
                </a:solidFill>
              </a:rPr>
              <a:t> each piece of landed property is unique by reason of location</a:t>
            </a:r>
          </a:p>
          <a:p>
            <a:pPr marL="800100" indent="287338">
              <a:buFont typeface="Wingdings" panose="05000000000000000000" pitchFamily="2" charset="2"/>
              <a:buChar char="v"/>
            </a:pPr>
            <a:r>
              <a:rPr lang="en-JM" sz="3200" dirty="0">
                <a:solidFill>
                  <a:schemeClr val="tx1"/>
                </a:solidFill>
              </a:rPr>
              <a:t>  the majority of transactions in the property market are conducted privately: detailed information not always available, as to state of buildings and tenure.</a:t>
            </a:r>
          </a:p>
          <a:p>
            <a:pPr marL="800100" indent="287338">
              <a:buFont typeface="Wingdings" panose="05000000000000000000" pitchFamily="2" charset="2"/>
              <a:buChar char="v"/>
            </a:pPr>
            <a:endParaRPr lang="en-JM" sz="3200" dirty="0">
              <a:solidFill>
                <a:schemeClr val="tx1"/>
              </a:solidFill>
            </a:endParaRPr>
          </a:p>
        </p:txBody>
      </p:sp>
    </p:spTree>
    <p:extLst>
      <p:ext uri="{BB962C8B-B14F-4D97-AF65-F5344CB8AC3E}">
        <p14:creationId xmlns:p14="http://schemas.microsoft.com/office/powerpoint/2010/main" val="13728415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421" y="336884"/>
            <a:ext cx="10289406" cy="1424539"/>
          </a:xfrm>
        </p:spPr>
        <p:txBody>
          <a:bodyPr>
            <a:noAutofit/>
          </a:bodyPr>
          <a:lstStyle/>
          <a:p>
            <a:r>
              <a:rPr lang="en-JM" sz="4800" b="1" dirty="0"/>
              <a:t>Features of the Property Market </a:t>
            </a:r>
            <a:r>
              <a:rPr lang="en-JM" sz="2800" b="1" dirty="0"/>
              <a:t>cont’d.</a:t>
            </a:r>
            <a:endParaRPr lang="en-JM" sz="1100" b="1" dirty="0"/>
          </a:p>
        </p:txBody>
      </p:sp>
      <p:sp>
        <p:nvSpPr>
          <p:cNvPr id="3" name="Content Placeholder 2"/>
          <p:cNvSpPr>
            <a:spLocks noGrp="1"/>
          </p:cNvSpPr>
          <p:nvPr>
            <p:ph idx="1"/>
          </p:nvPr>
        </p:nvSpPr>
        <p:spPr>
          <a:xfrm>
            <a:off x="1174282" y="1674797"/>
            <a:ext cx="11017718" cy="4937760"/>
          </a:xfrm>
        </p:spPr>
        <p:txBody>
          <a:bodyPr>
            <a:normAutofit/>
          </a:bodyPr>
          <a:lstStyle/>
          <a:p>
            <a:pPr marL="628650" indent="0">
              <a:buNone/>
            </a:pPr>
            <a:r>
              <a:rPr lang="en-JM" dirty="0">
                <a:solidFill>
                  <a:srgbClr val="C00000"/>
                </a:solidFill>
              </a:rPr>
              <a:t> </a:t>
            </a:r>
          </a:p>
          <a:p>
            <a:pPr marL="800100" indent="287338">
              <a:buFont typeface="Wingdings" panose="05000000000000000000" pitchFamily="2" charset="2"/>
              <a:buChar char="v"/>
            </a:pPr>
            <a:r>
              <a:rPr lang="en-JM" sz="3200" dirty="0">
                <a:solidFill>
                  <a:schemeClr val="tx1"/>
                </a:solidFill>
              </a:rPr>
              <a:t> degree of imperfection does differ in different parts of the market</a:t>
            </a:r>
          </a:p>
          <a:p>
            <a:pPr marL="800100" indent="287338">
              <a:buFont typeface="Wingdings" panose="05000000000000000000" pitchFamily="2" charset="2"/>
              <a:buChar char="v"/>
            </a:pPr>
            <a:r>
              <a:rPr lang="en-JM" sz="3200" dirty="0">
                <a:solidFill>
                  <a:schemeClr val="tx1"/>
                </a:solidFill>
              </a:rPr>
              <a:t> retail units in shopping centres, offices in purpose-built business parks, townhouses and apartments are fairly homogenous:</a:t>
            </a:r>
          </a:p>
          <a:p>
            <a:pPr marL="1828800" indent="0">
              <a:buFont typeface="Wingdings" panose="05000000000000000000" pitchFamily="2" charset="2"/>
              <a:buChar char="ü"/>
            </a:pPr>
            <a:r>
              <a:rPr lang="en-JM" sz="3200" dirty="0">
                <a:solidFill>
                  <a:schemeClr val="tx1"/>
                </a:solidFill>
              </a:rPr>
              <a:t>   this increases the comparability of</a:t>
            </a:r>
          </a:p>
          <a:p>
            <a:pPr marL="1828800" indent="0">
              <a:buNone/>
            </a:pPr>
            <a:r>
              <a:rPr lang="en-JM" sz="3200" dirty="0">
                <a:solidFill>
                  <a:schemeClr val="tx1"/>
                </a:solidFill>
              </a:rPr>
              <a:t>      these units with each other.</a:t>
            </a:r>
          </a:p>
          <a:p>
            <a:pPr marL="800100" indent="287338">
              <a:buFont typeface="Wingdings" panose="05000000000000000000" pitchFamily="2" charset="2"/>
              <a:buChar char="v"/>
            </a:pPr>
            <a:endParaRPr lang="en-JM" sz="3200" dirty="0">
              <a:solidFill>
                <a:schemeClr val="tx1"/>
              </a:solidFill>
            </a:endParaRPr>
          </a:p>
        </p:txBody>
      </p:sp>
    </p:spTree>
    <p:extLst>
      <p:ext uri="{BB962C8B-B14F-4D97-AF65-F5344CB8AC3E}">
        <p14:creationId xmlns:p14="http://schemas.microsoft.com/office/powerpoint/2010/main" val="941480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8168" y="134755"/>
            <a:ext cx="10231655" cy="1770246"/>
          </a:xfrm>
        </p:spPr>
        <p:txBody>
          <a:bodyPr>
            <a:normAutofit fontScale="90000"/>
          </a:bodyPr>
          <a:lstStyle/>
          <a:p>
            <a:r>
              <a:rPr lang="en-JM" sz="6000" b="1" dirty="0"/>
              <a:t>Scheme Houses- </a:t>
            </a:r>
            <a:r>
              <a:rPr lang="en-JM" sz="4400" b="1" dirty="0"/>
              <a:t>3-bedroom, 2 bathroom, living/dining, kitchen, laundry</a:t>
            </a:r>
            <a:br>
              <a:rPr lang="en-JM" sz="6000" b="1" dirty="0"/>
            </a:br>
            <a:endParaRPr lang="en-JM" sz="6000" b="1" dirty="0"/>
          </a:p>
        </p:txBody>
      </p:sp>
      <p:pic>
        <p:nvPicPr>
          <p:cNvPr id="3" name="Picture 2" descr="Photo of Drax Hall Country Club Un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4910" y="2310063"/>
            <a:ext cx="10054773" cy="4389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4970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421" y="336884"/>
            <a:ext cx="10289406" cy="1424539"/>
          </a:xfrm>
        </p:spPr>
        <p:txBody>
          <a:bodyPr>
            <a:noAutofit/>
          </a:bodyPr>
          <a:lstStyle/>
          <a:p>
            <a:r>
              <a:rPr lang="en-JM" sz="4800" b="1" dirty="0"/>
              <a:t>Features of the Property Market </a:t>
            </a:r>
            <a:r>
              <a:rPr lang="en-JM" sz="2800" b="1" dirty="0"/>
              <a:t>cont’d.</a:t>
            </a:r>
            <a:endParaRPr lang="en-JM" sz="1100" b="1" dirty="0"/>
          </a:p>
        </p:txBody>
      </p:sp>
      <p:sp>
        <p:nvSpPr>
          <p:cNvPr id="3" name="Content Placeholder 2"/>
          <p:cNvSpPr>
            <a:spLocks noGrp="1"/>
          </p:cNvSpPr>
          <p:nvPr>
            <p:ph idx="1"/>
          </p:nvPr>
        </p:nvSpPr>
        <p:spPr>
          <a:xfrm>
            <a:off x="1174282" y="1674797"/>
            <a:ext cx="11017718" cy="4937760"/>
          </a:xfrm>
        </p:spPr>
        <p:txBody>
          <a:bodyPr>
            <a:normAutofit/>
          </a:bodyPr>
          <a:lstStyle/>
          <a:p>
            <a:pPr marL="628650" indent="0">
              <a:buNone/>
            </a:pPr>
            <a:r>
              <a:rPr lang="en-JM" dirty="0">
                <a:solidFill>
                  <a:srgbClr val="C00000"/>
                </a:solidFill>
              </a:rPr>
              <a:t> </a:t>
            </a:r>
          </a:p>
          <a:p>
            <a:pPr marL="800100" indent="287338">
              <a:buFont typeface="Wingdings" panose="05000000000000000000" pitchFamily="2" charset="2"/>
              <a:buChar char="v"/>
            </a:pPr>
            <a:r>
              <a:rPr lang="en-JM" sz="3200" dirty="0">
                <a:solidFill>
                  <a:schemeClr val="tx1"/>
                </a:solidFill>
              </a:rPr>
              <a:t> important to note that the property market is not a single entity</a:t>
            </a:r>
          </a:p>
          <a:p>
            <a:pPr marL="800100" indent="287338">
              <a:buFont typeface="Wingdings" panose="05000000000000000000" pitchFamily="2" charset="2"/>
              <a:buChar char="v"/>
            </a:pPr>
            <a:r>
              <a:rPr lang="en-JM" sz="3200" dirty="0">
                <a:solidFill>
                  <a:schemeClr val="tx1"/>
                </a:solidFill>
              </a:rPr>
              <a:t> it is composed of a number of sub-sectors:</a:t>
            </a:r>
          </a:p>
          <a:p>
            <a:pPr marL="1257300" indent="119063">
              <a:buFont typeface="Wingdings" panose="05000000000000000000" pitchFamily="2" charset="2"/>
              <a:buChar char="ü"/>
            </a:pPr>
            <a:r>
              <a:rPr lang="en-JM" sz="3200" dirty="0">
                <a:solidFill>
                  <a:schemeClr val="tx1"/>
                </a:solidFill>
              </a:rPr>
              <a:t>  local/national/international</a:t>
            </a:r>
          </a:p>
          <a:p>
            <a:pPr marL="1257300" indent="119063">
              <a:buFont typeface="Wingdings" panose="05000000000000000000" pitchFamily="2" charset="2"/>
              <a:buChar char="ü"/>
            </a:pPr>
            <a:r>
              <a:rPr lang="en-JM" sz="3200" dirty="0">
                <a:solidFill>
                  <a:schemeClr val="tx1"/>
                </a:solidFill>
              </a:rPr>
              <a:t>  residential/ commercial/ agricultural, etc</a:t>
            </a:r>
          </a:p>
          <a:p>
            <a:pPr marL="1714500" indent="-973138">
              <a:buFont typeface="Wingdings" panose="05000000000000000000" pitchFamily="2" charset="2"/>
              <a:buChar char="v"/>
            </a:pPr>
            <a:r>
              <a:rPr lang="en-JM" sz="3200" dirty="0">
                <a:solidFill>
                  <a:schemeClr val="tx1"/>
                </a:solidFill>
              </a:rPr>
              <a:t>Residential properties  required for occupation would normally form part of the local market</a:t>
            </a:r>
          </a:p>
        </p:txBody>
      </p:sp>
    </p:spTree>
    <p:extLst>
      <p:ext uri="{BB962C8B-B14F-4D97-AF65-F5344CB8AC3E}">
        <p14:creationId xmlns:p14="http://schemas.microsoft.com/office/powerpoint/2010/main" val="27457047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421" y="336884"/>
            <a:ext cx="10289406" cy="1241659"/>
          </a:xfrm>
        </p:spPr>
        <p:txBody>
          <a:bodyPr>
            <a:noAutofit/>
          </a:bodyPr>
          <a:lstStyle/>
          <a:p>
            <a:r>
              <a:rPr lang="en-JM" sz="4800" b="1" dirty="0"/>
              <a:t>Features of the Property Market </a:t>
            </a:r>
            <a:r>
              <a:rPr lang="en-JM" sz="2800" b="1" dirty="0"/>
              <a:t>cont’d.</a:t>
            </a:r>
            <a:endParaRPr lang="en-JM" sz="1100" b="1" dirty="0"/>
          </a:p>
        </p:txBody>
      </p:sp>
      <p:sp>
        <p:nvSpPr>
          <p:cNvPr id="3" name="Content Placeholder 2"/>
          <p:cNvSpPr>
            <a:spLocks noGrp="1"/>
          </p:cNvSpPr>
          <p:nvPr>
            <p:ph idx="1"/>
          </p:nvPr>
        </p:nvSpPr>
        <p:spPr>
          <a:xfrm>
            <a:off x="1174282" y="1674797"/>
            <a:ext cx="11017718" cy="4937760"/>
          </a:xfrm>
        </p:spPr>
        <p:txBody>
          <a:bodyPr>
            <a:normAutofit/>
          </a:bodyPr>
          <a:lstStyle/>
          <a:p>
            <a:pPr marL="914400" indent="-285750">
              <a:buFont typeface="Wingdings" panose="05000000000000000000" pitchFamily="2" charset="2"/>
              <a:buChar char="v"/>
            </a:pPr>
            <a:r>
              <a:rPr lang="en-JM" sz="3200" dirty="0">
                <a:solidFill>
                  <a:schemeClr val="tx1"/>
                </a:solidFill>
              </a:rPr>
              <a:t> </a:t>
            </a:r>
            <a:r>
              <a:rPr lang="en-JM" sz="4000" dirty="0">
                <a:solidFill>
                  <a:schemeClr val="tx1"/>
                </a:solidFill>
              </a:rPr>
              <a:t>The property market also categorises property transactions by various property types, </a:t>
            </a:r>
            <a:r>
              <a:rPr lang="en-JM" sz="4000" b="1" dirty="0">
                <a:solidFill>
                  <a:schemeClr val="tx1"/>
                </a:solidFill>
              </a:rPr>
              <a:t>for example</a:t>
            </a:r>
            <a:r>
              <a:rPr lang="en-JM" sz="4000" dirty="0">
                <a:solidFill>
                  <a:schemeClr val="tx1"/>
                </a:solidFill>
              </a:rPr>
              <a:t>:</a:t>
            </a:r>
          </a:p>
          <a:p>
            <a:pPr marL="1828800" indent="-115888">
              <a:buFont typeface="Wingdings" panose="05000000000000000000" pitchFamily="2" charset="2"/>
              <a:buChar char="ü"/>
            </a:pPr>
            <a:r>
              <a:rPr lang="en-JM" sz="4000" dirty="0">
                <a:solidFill>
                  <a:schemeClr val="tx1"/>
                </a:solidFill>
              </a:rPr>
              <a:t> residential market with its sub-</a:t>
            </a:r>
          </a:p>
          <a:p>
            <a:pPr marL="1712912" indent="0">
              <a:buNone/>
            </a:pPr>
            <a:r>
              <a:rPr lang="en-JM" sz="4000" dirty="0">
                <a:solidFill>
                  <a:schemeClr val="tx1"/>
                </a:solidFill>
              </a:rPr>
              <a:t>    market  of townhouses, </a:t>
            </a:r>
          </a:p>
          <a:p>
            <a:pPr marL="1828800" indent="-115888">
              <a:buFont typeface="Wingdings" panose="05000000000000000000" pitchFamily="2" charset="2"/>
              <a:buChar char="ü"/>
            </a:pPr>
            <a:r>
              <a:rPr lang="en-JM" sz="4000" dirty="0">
                <a:solidFill>
                  <a:schemeClr val="tx1"/>
                </a:solidFill>
              </a:rPr>
              <a:t>detached units and </a:t>
            </a:r>
          </a:p>
          <a:p>
            <a:pPr marL="1828800" indent="-115888">
              <a:buFont typeface="Wingdings" panose="05000000000000000000" pitchFamily="2" charset="2"/>
              <a:buChar char="ü"/>
            </a:pPr>
            <a:r>
              <a:rPr lang="en-JM" sz="4000" dirty="0">
                <a:solidFill>
                  <a:schemeClr val="tx1"/>
                </a:solidFill>
              </a:rPr>
              <a:t>apartments.</a:t>
            </a:r>
          </a:p>
          <a:p>
            <a:pPr marL="628650" indent="0">
              <a:buNone/>
            </a:pPr>
            <a:endParaRPr lang="en-JM" sz="4000" dirty="0">
              <a:solidFill>
                <a:schemeClr val="tx1"/>
              </a:solidFill>
            </a:endParaRPr>
          </a:p>
        </p:txBody>
      </p:sp>
    </p:spTree>
    <p:extLst>
      <p:ext uri="{BB962C8B-B14F-4D97-AF65-F5344CB8AC3E}">
        <p14:creationId xmlns:p14="http://schemas.microsoft.com/office/powerpoint/2010/main" val="9127448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421" y="336884"/>
            <a:ext cx="10289406" cy="1241659"/>
          </a:xfrm>
        </p:spPr>
        <p:txBody>
          <a:bodyPr>
            <a:noAutofit/>
          </a:bodyPr>
          <a:lstStyle/>
          <a:p>
            <a:r>
              <a:rPr lang="en-JM" sz="4800" b="1" dirty="0"/>
              <a:t>Features of the Property Market </a:t>
            </a:r>
            <a:r>
              <a:rPr lang="en-JM" sz="2800" b="1" dirty="0"/>
              <a:t>cont’d.</a:t>
            </a:r>
            <a:endParaRPr lang="en-JM" sz="1100" b="1" dirty="0"/>
          </a:p>
        </p:txBody>
      </p:sp>
      <p:sp>
        <p:nvSpPr>
          <p:cNvPr id="3" name="Content Placeholder 2"/>
          <p:cNvSpPr>
            <a:spLocks noGrp="1"/>
          </p:cNvSpPr>
          <p:nvPr>
            <p:ph idx="1"/>
          </p:nvPr>
        </p:nvSpPr>
        <p:spPr>
          <a:xfrm>
            <a:off x="1174282" y="1674797"/>
            <a:ext cx="11017718" cy="4937760"/>
          </a:xfrm>
        </p:spPr>
        <p:txBody>
          <a:bodyPr>
            <a:normAutofit/>
          </a:bodyPr>
          <a:lstStyle/>
          <a:p>
            <a:pPr marL="914400" indent="509588">
              <a:buFont typeface="Wingdings" panose="05000000000000000000" pitchFamily="2" charset="2"/>
              <a:buChar char="v"/>
            </a:pPr>
            <a:r>
              <a:rPr lang="en-JM" sz="3600" dirty="0">
                <a:solidFill>
                  <a:schemeClr val="tx1"/>
                </a:solidFill>
              </a:rPr>
              <a:t>A person looking for a house to live in is rarely indifferent to its location because it must be conveniently situated usually in relation to:</a:t>
            </a:r>
          </a:p>
          <a:p>
            <a:pPr marL="2117725" indent="-288925">
              <a:buFont typeface="Wingdings" panose="05000000000000000000" pitchFamily="2" charset="2"/>
              <a:buChar char="ü"/>
            </a:pPr>
            <a:r>
              <a:rPr lang="en-JM" sz="3600" dirty="0">
                <a:solidFill>
                  <a:schemeClr val="tx1"/>
                </a:solidFill>
              </a:rPr>
              <a:t> place of work, </a:t>
            </a:r>
          </a:p>
          <a:p>
            <a:pPr marL="2117725" indent="-288925">
              <a:buFont typeface="Wingdings" panose="05000000000000000000" pitchFamily="2" charset="2"/>
              <a:buChar char="ü"/>
            </a:pPr>
            <a:r>
              <a:rPr lang="en-JM" sz="3600" dirty="0">
                <a:solidFill>
                  <a:schemeClr val="tx1"/>
                </a:solidFill>
              </a:rPr>
              <a:t>educational facilities for children and</a:t>
            </a:r>
          </a:p>
          <a:p>
            <a:pPr marL="2117725" indent="-288925">
              <a:buFont typeface="Wingdings" panose="05000000000000000000" pitchFamily="2" charset="2"/>
              <a:buChar char="ü"/>
            </a:pPr>
            <a:r>
              <a:rPr lang="en-JM" sz="3600" dirty="0">
                <a:solidFill>
                  <a:schemeClr val="tx1"/>
                </a:solidFill>
              </a:rPr>
              <a:t> other facilities such as shopping, church, etc.</a:t>
            </a:r>
          </a:p>
        </p:txBody>
      </p:sp>
    </p:spTree>
    <p:extLst>
      <p:ext uri="{BB962C8B-B14F-4D97-AF65-F5344CB8AC3E}">
        <p14:creationId xmlns:p14="http://schemas.microsoft.com/office/powerpoint/2010/main" val="23336529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0813" y="624110"/>
            <a:ext cx="9625263" cy="1280890"/>
          </a:xfrm>
        </p:spPr>
        <p:txBody>
          <a:bodyPr>
            <a:normAutofit/>
          </a:bodyPr>
          <a:lstStyle/>
          <a:p>
            <a:r>
              <a:rPr lang="en-JM" sz="5400" b="1" dirty="0"/>
              <a:t>Government Intervention</a:t>
            </a:r>
          </a:p>
        </p:txBody>
      </p:sp>
      <p:sp>
        <p:nvSpPr>
          <p:cNvPr id="3" name="Content Placeholder 2"/>
          <p:cNvSpPr>
            <a:spLocks noGrp="1"/>
          </p:cNvSpPr>
          <p:nvPr>
            <p:ph idx="1"/>
          </p:nvPr>
        </p:nvSpPr>
        <p:spPr>
          <a:xfrm>
            <a:off x="1857676" y="1636295"/>
            <a:ext cx="10058400" cy="4708064"/>
          </a:xfrm>
        </p:spPr>
        <p:txBody>
          <a:bodyPr>
            <a:normAutofit fontScale="92500"/>
          </a:bodyPr>
          <a:lstStyle/>
          <a:p>
            <a:r>
              <a:rPr lang="en-JM" sz="3600" dirty="0"/>
              <a:t>Various pieces of legislation  can have an impact on ownership of land/property as an investment and could erode property values after purchase.</a:t>
            </a:r>
          </a:p>
          <a:p>
            <a:pPr marL="0" indent="0">
              <a:buNone/>
            </a:pPr>
            <a:endParaRPr lang="en-JM" sz="3600" dirty="0"/>
          </a:p>
          <a:p>
            <a:r>
              <a:rPr lang="en-JM" sz="3600" b="1" dirty="0"/>
              <a:t>For Example</a:t>
            </a:r>
            <a:r>
              <a:rPr lang="en-JM" sz="3600" dirty="0"/>
              <a:t>: Rent Restriction or Land Acquisition or environmental legislations can have an impact on the value of property</a:t>
            </a:r>
          </a:p>
          <a:p>
            <a:endParaRPr lang="en-JM" dirty="0"/>
          </a:p>
          <a:p>
            <a:endParaRPr lang="en-JM" dirty="0"/>
          </a:p>
        </p:txBody>
      </p:sp>
    </p:spTree>
    <p:extLst>
      <p:ext uri="{BB962C8B-B14F-4D97-AF65-F5344CB8AC3E}">
        <p14:creationId xmlns:p14="http://schemas.microsoft.com/office/powerpoint/2010/main" val="9432151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Valuation Process</a:t>
            </a:r>
          </a:p>
        </p:txBody>
      </p:sp>
      <p:sp>
        <p:nvSpPr>
          <p:cNvPr id="3" name="Content Placeholder 2"/>
          <p:cNvSpPr>
            <a:spLocks noGrp="1"/>
          </p:cNvSpPr>
          <p:nvPr>
            <p:ph idx="1"/>
          </p:nvPr>
        </p:nvSpPr>
        <p:spPr>
          <a:xfrm>
            <a:off x="1597794" y="1905001"/>
            <a:ext cx="10289406" cy="4697930"/>
          </a:xfrm>
        </p:spPr>
        <p:txBody>
          <a:bodyPr>
            <a:noAutofit/>
          </a:bodyPr>
          <a:lstStyle/>
          <a:p>
            <a:r>
              <a:rPr lang="en-JM" sz="3200" dirty="0"/>
              <a:t>The process will consist of:</a:t>
            </a:r>
          </a:p>
          <a:p>
            <a:pPr indent="119063">
              <a:buFont typeface="Wingdings" panose="05000000000000000000" pitchFamily="2" charset="2"/>
              <a:buChar char="v"/>
            </a:pPr>
            <a:r>
              <a:rPr lang="en-JM" sz="3200" dirty="0"/>
              <a:t>  defining the property and interest to be valued</a:t>
            </a:r>
          </a:p>
          <a:p>
            <a:pPr indent="119063">
              <a:buFont typeface="Wingdings" panose="05000000000000000000" pitchFamily="2" charset="2"/>
              <a:buChar char="v"/>
            </a:pPr>
            <a:r>
              <a:rPr lang="en-JM" sz="3200" dirty="0"/>
              <a:t>  determining the purpose for which the valuation is required</a:t>
            </a:r>
          </a:p>
          <a:p>
            <a:pPr indent="119063">
              <a:buFont typeface="Wingdings" panose="05000000000000000000" pitchFamily="2" charset="2"/>
              <a:buChar char="v"/>
            </a:pPr>
            <a:r>
              <a:rPr lang="en-JM" sz="3200" dirty="0"/>
              <a:t>  inspection of the property</a:t>
            </a:r>
          </a:p>
          <a:p>
            <a:pPr indent="119063">
              <a:buFont typeface="Wingdings" panose="05000000000000000000" pitchFamily="2" charset="2"/>
              <a:buChar char="v"/>
            </a:pPr>
            <a:r>
              <a:rPr lang="en-JM" sz="3200" dirty="0"/>
              <a:t>  investigating the legal rights and restrictions, easements, tenancies, etc</a:t>
            </a:r>
          </a:p>
          <a:p>
            <a:pPr indent="0">
              <a:buNone/>
            </a:pPr>
            <a:endParaRPr lang="en-JM" sz="2800" dirty="0"/>
          </a:p>
        </p:txBody>
      </p:sp>
    </p:spTree>
    <p:extLst>
      <p:ext uri="{BB962C8B-B14F-4D97-AF65-F5344CB8AC3E}">
        <p14:creationId xmlns:p14="http://schemas.microsoft.com/office/powerpoint/2010/main" val="1752676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Valuation Process  </a:t>
            </a:r>
            <a:r>
              <a:rPr lang="en-JM" sz="4000" b="1" dirty="0"/>
              <a:t>cont’d.</a:t>
            </a:r>
            <a:endParaRPr lang="en-JM" sz="6000" b="1" dirty="0"/>
          </a:p>
        </p:txBody>
      </p:sp>
      <p:sp>
        <p:nvSpPr>
          <p:cNvPr id="3" name="Content Placeholder 2"/>
          <p:cNvSpPr>
            <a:spLocks noGrp="1"/>
          </p:cNvSpPr>
          <p:nvPr>
            <p:ph idx="1"/>
          </p:nvPr>
        </p:nvSpPr>
        <p:spPr>
          <a:xfrm>
            <a:off x="1655545" y="1905000"/>
            <a:ext cx="10202779" cy="4630554"/>
          </a:xfrm>
        </p:spPr>
        <p:txBody>
          <a:bodyPr/>
          <a:lstStyle/>
          <a:p>
            <a:endParaRPr lang="en-JM" dirty="0"/>
          </a:p>
          <a:p>
            <a:pPr indent="61913">
              <a:buFont typeface="Wingdings" panose="05000000000000000000" pitchFamily="2" charset="2"/>
              <a:buChar char="v"/>
            </a:pPr>
            <a:r>
              <a:rPr lang="en-JM" sz="3200" dirty="0"/>
              <a:t>determining planning requirements and considerations</a:t>
            </a:r>
          </a:p>
          <a:p>
            <a:pPr indent="119063">
              <a:buFont typeface="Wingdings" panose="05000000000000000000" pitchFamily="2" charset="2"/>
              <a:buChar char="v"/>
            </a:pPr>
            <a:r>
              <a:rPr lang="en-JM" sz="3200" dirty="0"/>
              <a:t>  classifications of comparable transactions</a:t>
            </a:r>
          </a:p>
          <a:p>
            <a:pPr indent="119063">
              <a:buFont typeface="Wingdings" panose="05000000000000000000" pitchFamily="2" charset="2"/>
              <a:buChar char="v"/>
            </a:pPr>
            <a:r>
              <a:rPr lang="en-JM" sz="3200" dirty="0"/>
              <a:t>  adjusting of price established from comparable evidence to reflect any locational or physical differences in the property, as well as any pertinent trends in the economy.</a:t>
            </a:r>
          </a:p>
          <a:p>
            <a:pPr indent="119063">
              <a:buFont typeface="Wingdings" panose="05000000000000000000" pitchFamily="2" charset="2"/>
              <a:buChar char="v"/>
            </a:pPr>
            <a:endParaRPr lang="en-JM" dirty="0"/>
          </a:p>
        </p:txBody>
      </p:sp>
    </p:spTree>
    <p:extLst>
      <p:ext uri="{BB962C8B-B14F-4D97-AF65-F5344CB8AC3E}">
        <p14:creationId xmlns:p14="http://schemas.microsoft.com/office/powerpoint/2010/main" val="19050783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5400" b="1" dirty="0"/>
              <a:t>METHODS OF VALUATION</a:t>
            </a:r>
          </a:p>
        </p:txBody>
      </p:sp>
      <p:sp>
        <p:nvSpPr>
          <p:cNvPr id="3" name="Content Placeholder 2"/>
          <p:cNvSpPr>
            <a:spLocks noGrp="1"/>
          </p:cNvSpPr>
          <p:nvPr>
            <p:ph idx="1"/>
          </p:nvPr>
        </p:nvSpPr>
        <p:spPr>
          <a:xfrm>
            <a:off x="1674796" y="2133600"/>
            <a:ext cx="10241280" cy="4421204"/>
          </a:xfrm>
        </p:spPr>
        <p:txBody>
          <a:bodyPr>
            <a:noAutofit/>
          </a:bodyPr>
          <a:lstStyle/>
          <a:p>
            <a:pPr marL="742950" indent="-742950">
              <a:buAutoNum type="arabicPeriod"/>
            </a:pPr>
            <a:r>
              <a:rPr lang="en-JM" sz="4000" dirty="0">
                <a:solidFill>
                  <a:schemeClr val="tx1"/>
                </a:solidFill>
              </a:rPr>
              <a:t>Comparable or Sales Method</a:t>
            </a:r>
          </a:p>
          <a:p>
            <a:pPr marL="742950" indent="-742950">
              <a:buAutoNum type="arabicPeriod"/>
            </a:pPr>
            <a:r>
              <a:rPr lang="en-JM" sz="4000" dirty="0">
                <a:solidFill>
                  <a:schemeClr val="tx1"/>
                </a:solidFill>
              </a:rPr>
              <a:t> </a:t>
            </a:r>
            <a:r>
              <a:rPr lang="en-JM" sz="4000" dirty="0">
                <a:solidFill>
                  <a:srgbClr val="FF0000"/>
                </a:solidFill>
              </a:rPr>
              <a:t>Investment Method</a:t>
            </a:r>
          </a:p>
          <a:p>
            <a:pPr marL="742950" indent="-742950">
              <a:buAutoNum type="arabicPeriod"/>
            </a:pPr>
            <a:r>
              <a:rPr lang="en-JM" sz="4000" dirty="0">
                <a:solidFill>
                  <a:schemeClr val="tx1"/>
                </a:solidFill>
              </a:rPr>
              <a:t> Cost Approach or Contractor’s  Method</a:t>
            </a:r>
          </a:p>
          <a:p>
            <a:pPr marL="742950" indent="-742950">
              <a:buAutoNum type="arabicPeriod"/>
            </a:pPr>
            <a:r>
              <a:rPr lang="en-JM" sz="4000" dirty="0">
                <a:solidFill>
                  <a:schemeClr val="tx1"/>
                </a:solidFill>
              </a:rPr>
              <a:t> </a:t>
            </a:r>
            <a:r>
              <a:rPr lang="en-JM" sz="4000" dirty="0">
                <a:solidFill>
                  <a:srgbClr val="FF0000"/>
                </a:solidFill>
              </a:rPr>
              <a:t>Residual (Development) Method</a:t>
            </a:r>
          </a:p>
          <a:p>
            <a:pPr marL="742950" indent="-742950">
              <a:buAutoNum type="arabicPeriod"/>
            </a:pPr>
            <a:r>
              <a:rPr lang="en-JM" sz="4000" dirty="0">
                <a:solidFill>
                  <a:schemeClr val="tx1"/>
                </a:solidFill>
              </a:rPr>
              <a:t> Profits or Accounts Method</a:t>
            </a:r>
          </a:p>
          <a:p>
            <a:pPr marL="0" indent="0">
              <a:buNone/>
            </a:pPr>
            <a:endParaRPr lang="en-JM" sz="4000" dirty="0">
              <a:solidFill>
                <a:schemeClr val="tx1"/>
              </a:solidFill>
            </a:endParaRPr>
          </a:p>
        </p:txBody>
      </p:sp>
    </p:spTree>
    <p:extLst>
      <p:ext uri="{BB962C8B-B14F-4D97-AF65-F5344CB8AC3E}">
        <p14:creationId xmlns:p14="http://schemas.microsoft.com/office/powerpoint/2010/main" val="725948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Definition of Valuation</a:t>
            </a:r>
          </a:p>
        </p:txBody>
      </p:sp>
      <p:sp>
        <p:nvSpPr>
          <p:cNvPr id="3" name="Content Placeholder 2"/>
          <p:cNvSpPr>
            <a:spLocks noGrp="1"/>
          </p:cNvSpPr>
          <p:nvPr>
            <p:ph idx="1"/>
          </p:nvPr>
        </p:nvSpPr>
        <p:spPr>
          <a:xfrm>
            <a:off x="1828800" y="2069432"/>
            <a:ext cx="10029524" cy="4437246"/>
          </a:xfrm>
        </p:spPr>
        <p:txBody>
          <a:bodyPr>
            <a:normAutofit/>
          </a:bodyPr>
          <a:lstStyle/>
          <a:p>
            <a:r>
              <a:rPr lang="en-JM" sz="4800" dirty="0"/>
              <a:t>In the property market, a “valuation” is the best estimate of the trading or spot price of a property, with or without buildings or structures.  </a:t>
            </a:r>
          </a:p>
        </p:txBody>
      </p:sp>
    </p:spTree>
    <p:extLst>
      <p:ext uri="{BB962C8B-B14F-4D97-AF65-F5344CB8AC3E}">
        <p14:creationId xmlns:p14="http://schemas.microsoft.com/office/powerpoint/2010/main" val="1670157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5400" b="1" dirty="0"/>
              <a:t>METHODS OF VALUATION</a:t>
            </a:r>
          </a:p>
        </p:txBody>
      </p:sp>
      <p:sp>
        <p:nvSpPr>
          <p:cNvPr id="3" name="Content Placeholder 2"/>
          <p:cNvSpPr>
            <a:spLocks noGrp="1"/>
          </p:cNvSpPr>
          <p:nvPr>
            <p:ph idx="1"/>
          </p:nvPr>
        </p:nvSpPr>
        <p:spPr>
          <a:xfrm>
            <a:off x="1674796" y="2133600"/>
            <a:ext cx="10241280" cy="4421204"/>
          </a:xfrm>
        </p:spPr>
        <p:txBody>
          <a:bodyPr>
            <a:noAutofit/>
          </a:bodyPr>
          <a:lstStyle/>
          <a:p>
            <a:r>
              <a:rPr lang="en-JM" sz="4000" b="1" dirty="0">
                <a:solidFill>
                  <a:srgbClr val="FF0000"/>
                </a:solidFill>
              </a:rPr>
              <a:t>COMPARABLE OR SALES COMPARISON METHOD</a:t>
            </a:r>
          </a:p>
          <a:p>
            <a:r>
              <a:rPr lang="en-JM" sz="4000" dirty="0">
                <a:solidFill>
                  <a:schemeClr val="tx1"/>
                </a:solidFill>
              </a:rPr>
              <a:t>Used for most types of property where there is good evidence of previous sales</a:t>
            </a:r>
          </a:p>
          <a:p>
            <a:r>
              <a:rPr lang="en-JM" sz="4000" dirty="0">
                <a:solidFill>
                  <a:schemeClr val="tx1"/>
                </a:solidFill>
              </a:rPr>
              <a:t>Non-specialised property</a:t>
            </a:r>
          </a:p>
        </p:txBody>
      </p:sp>
    </p:spTree>
    <p:extLst>
      <p:ext uri="{BB962C8B-B14F-4D97-AF65-F5344CB8AC3E}">
        <p14:creationId xmlns:p14="http://schemas.microsoft.com/office/powerpoint/2010/main" val="25592789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5400" b="1" dirty="0"/>
              <a:t>METHODS OF VALUATION</a:t>
            </a:r>
          </a:p>
        </p:txBody>
      </p:sp>
      <p:sp>
        <p:nvSpPr>
          <p:cNvPr id="3" name="Content Placeholder 2"/>
          <p:cNvSpPr>
            <a:spLocks noGrp="1"/>
          </p:cNvSpPr>
          <p:nvPr>
            <p:ph idx="1"/>
          </p:nvPr>
        </p:nvSpPr>
        <p:spPr>
          <a:xfrm>
            <a:off x="1674796" y="2133600"/>
            <a:ext cx="10241280" cy="4421204"/>
          </a:xfrm>
        </p:spPr>
        <p:txBody>
          <a:bodyPr>
            <a:noAutofit/>
          </a:bodyPr>
          <a:lstStyle/>
          <a:p>
            <a:r>
              <a:rPr lang="en-JM" sz="4000" b="1" dirty="0">
                <a:solidFill>
                  <a:srgbClr val="FF0000"/>
                </a:solidFill>
              </a:rPr>
              <a:t>COMPARABLE OR SALES COMPARISON METHOD</a:t>
            </a:r>
          </a:p>
          <a:p>
            <a:pPr marL="0" indent="0">
              <a:buNone/>
            </a:pPr>
            <a:endParaRPr lang="en-JM" sz="4000" b="1" dirty="0">
              <a:solidFill>
                <a:srgbClr val="FF0000"/>
              </a:solidFill>
            </a:endParaRPr>
          </a:p>
          <a:p>
            <a:r>
              <a:rPr lang="en-JM" sz="4000" dirty="0">
                <a:solidFill>
                  <a:schemeClr val="tx1"/>
                </a:solidFill>
              </a:rPr>
              <a:t>How much are houses being sold for in this area or a similar location?</a:t>
            </a:r>
          </a:p>
        </p:txBody>
      </p:sp>
    </p:spTree>
    <p:extLst>
      <p:ext uri="{BB962C8B-B14F-4D97-AF65-F5344CB8AC3E}">
        <p14:creationId xmlns:p14="http://schemas.microsoft.com/office/powerpoint/2010/main" val="36878205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5400" b="1" dirty="0"/>
              <a:t>METHODS OF VALUATION</a:t>
            </a:r>
          </a:p>
        </p:txBody>
      </p:sp>
      <p:sp>
        <p:nvSpPr>
          <p:cNvPr id="3" name="Content Placeholder 2"/>
          <p:cNvSpPr>
            <a:spLocks noGrp="1"/>
          </p:cNvSpPr>
          <p:nvPr>
            <p:ph idx="1"/>
          </p:nvPr>
        </p:nvSpPr>
        <p:spPr>
          <a:xfrm>
            <a:off x="2156059" y="2133599"/>
            <a:ext cx="9348553" cy="4411579"/>
          </a:xfrm>
        </p:spPr>
        <p:txBody>
          <a:bodyPr>
            <a:normAutofit/>
          </a:bodyPr>
          <a:lstStyle/>
          <a:p>
            <a:r>
              <a:rPr lang="en-JM" sz="4000" b="1" dirty="0">
                <a:solidFill>
                  <a:srgbClr val="FF0000"/>
                </a:solidFill>
              </a:rPr>
              <a:t>INVESTMENT METHOD</a:t>
            </a:r>
          </a:p>
          <a:p>
            <a:r>
              <a:rPr lang="en-JM" sz="3200" dirty="0"/>
              <a:t>Used for most commercial and residential property that is producing , </a:t>
            </a:r>
            <a:r>
              <a:rPr lang="en-JM" sz="3200" b="1" dirty="0"/>
              <a:t>or</a:t>
            </a:r>
            <a:r>
              <a:rPr lang="en-JM" sz="3200" dirty="0"/>
              <a:t> has the potential to produce, future cash flows through the rental/letting/leasing of the property </a:t>
            </a:r>
            <a:r>
              <a:rPr lang="en-JM" sz="3200" b="1" dirty="0"/>
              <a:t>or</a:t>
            </a:r>
            <a:r>
              <a:rPr lang="en-JM" sz="3200" dirty="0"/>
              <a:t> through the operation of a business</a:t>
            </a:r>
          </a:p>
          <a:p>
            <a:r>
              <a:rPr lang="en-JM" sz="3200" dirty="0"/>
              <a:t>Non-specialised property</a:t>
            </a:r>
          </a:p>
        </p:txBody>
      </p:sp>
    </p:spTree>
    <p:extLst>
      <p:ext uri="{BB962C8B-B14F-4D97-AF65-F5344CB8AC3E}">
        <p14:creationId xmlns:p14="http://schemas.microsoft.com/office/powerpoint/2010/main" val="4798765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5400" b="1" dirty="0"/>
              <a:t>METHODS OF VALUATION</a:t>
            </a:r>
          </a:p>
        </p:txBody>
      </p:sp>
      <p:sp>
        <p:nvSpPr>
          <p:cNvPr id="3" name="Content Placeholder 2"/>
          <p:cNvSpPr>
            <a:spLocks noGrp="1"/>
          </p:cNvSpPr>
          <p:nvPr>
            <p:ph idx="1"/>
          </p:nvPr>
        </p:nvSpPr>
        <p:spPr>
          <a:xfrm>
            <a:off x="2156059" y="2133599"/>
            <a:ext cx="9348553" cy="4411579"/>
          </a:xfrm>
        </p:spPr>
        <p:txBody>
          <a:bodyPr>
            <a:normAutofit/>
          </a:bodyPr>
          <a:lstStyle/>
          <a:p>
            <a:r>
              <a:rPr lang="en-JM" sz="4000" b="1" dirty="0">
                <a:solidFill>
                  <a:srgbClr val="FF0000"/>
                </a:solidFill>
              </a:rPr>
              <a:t>INVESTMENT METHOD</a:t>
            </a:r>
          </a:p>
          <a:p>
            <a:r>
              <a:rPr lang="en-JM" sz="4000" dirty="0">
                <a:solidFill>
                  <a:schemeClr val="tx1"/>
                </a:solidFill>
              </a:rPr>
              <a:t>Block of apartments owned by one person</a:t>
            </a:r>
          </a:p>
          <a:p>
            <a:pPr marL="1030288" indent="0">
              <a:buFont typeface="Wingdings" panose="05000000000000000000" pitchFamily="2" charset="2"/>
              <a:buChar char="ü"/>
            </a:pPr>
            <a:r>
              <a:rPr lang="en-JM" sz="4000" dirty="0">
                <a:solidFill>
                  <a:schemeClr val="tx1"/>
                </a:solidFill>
              </a:rPr>
              <a:t>  5 x 2-bedroom units </a:t>
            </a:r>
          </a:p>
          <a:p>
            <a:pPr marL="1030288" indent="0">
              <a:buFont typeface="Wingdings" panose="05000000000000000000" pitchFamily="2" charset="2"/>
              <a:buChar char="ü"/>
            </a:pPr>
            <a:r>
              <a:rPr lang="en-JM" sz="4000" dirty="0">
                <a:solidFill>
                  <a:schemeClr val="tx1"/>
                </a:solidFill>
              </a:rPr>
              <a:t>  Rental of $100,000.00 per</a:t>
            </a:r>
          </a:p>
          <a:p>
            <a:pPr marL="1030288" indent="0">
              <a:buNone/>
            </a:pPr>
            <a:r>
              <a:rPr lang="en-JM" sz="4000" dirty="0">
                <a:solidFill>
                  <a:schemeClr val="tx1"/>
                </a:solidFill>
              </a:rPr>
              <a:t>     month  </a:t>
            </a:r>
          </a:p>
        </p:txBody>
      </p:sp>
    </p:spTree>
    <p:extLst>
      <p:ext uri="{BB962C8B-B14F-4D97-AF65-F5344CB8AC3E}">
        <p14:creationId xmlns:p14="http://schemas.microsoft.com/office/powerpoint/2010/main" val="37499801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5400" b="1" dirty="0"/>
              <a:t>METHODS OF VALUATION</a:t>
            </a:r>
          </a:p>
        </p:txBody>
      </p:sp>
      <p:sp>
        <p:nvSpPr>
          <p:cNvPr id="3" name="Content Placeholder 2"/>
          <p:cNvSpPr>
            <a:spLocks noGrp="1"/>
          </p:cNvSpPr>
          <p:nvPr>
            <p:ph idx="1"/>
          </p:nvPr>
        </p:nvSpPr>
        <p:spPr>
          <a:xfrm>
            <a:off x="2589212" y="1722922"/>
            <a:ext cx="8915400" cy="4735630"/>
          </a:xfrm>
        </p:spPr>
        <p:txBody>
          <a:bodyPr>
            <a:normAutofit lnSpcReduction="10000"/>
          </a:bodyPr>
          <a:lstStyle/>
          <a:p>
            <a:r>
              <a:rPr lang="en-JM" sz="4000" b="1" dirty="0">
                <a:solidFill>
                  <a:srgbClr val="FF0000"/>
                </a:solidFill>
              </a:rPr>
              <a:t>COST APPROACH OR CONTRACTOR’S METHOD</a:t>
            </a:r>
          </a:p>
          <a:p>
            <a:pPr marL="0" indent="0">
              <a:buNone/>
            </a:pPr>
            <a:endParaRPr lang="en-JM" sz="4000" b="1" dirty="0">
              <a:solidFill>
                <a:srgbClr val="FF0000"/>
              </a:solidFill>
            </a:endParaRPr>
          </a:p>
          <a:p>
            <a:r>
              <a:rPr lang="en-JM" sz="4000" dirty="0">
                <a:solidFill>
                  <a:schemeClr val="tx1"/>
                </a:solidFill>
              </a:rPr>
              <a:t>Used for properties not normally bought and sold on the market</a:t>
            </a:r>
          </a:p>
          <a:p>
            <a:pPr marL="0" indent="0">
              <a:buNone/>
            </a:pPr>
            <a:r>
              <a:rPr lang="en-JM" sz="4000" dirty="0">
                <a:solidFill>
                  <a:schemeClr val="tx1"/>
                </a:solidFill>
              </a:rPr>
              <a:t> </a:t>
            </a:r>
          </a:p>
          <a:p>
            <a:r>
              <a:rPr lang="en-JM" sz="4000" dirty="0">
                <a:solidFill>
                  <a:schemeClr val="tx1"/>
                </a:solidFill>
              </a:rPr>
              <a:t>Specialised property</a:t>
            </a:r>
          </a:p>
        </p:txBody>
      </p:sp>
    </p:spTree>
    <p:extLst>
      <p:ext uri="{BB962C8B-B14F-4D97-AF65-F5344CB8AC3E}">
        <p14:creationId xmlns:p14="http://schemas.microsoft.com/office/powerpoint/2010/main" val="36617846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5400" b="1" dirty="0"/>
              <a:t>METHODS OF VALUATION</a:t>
            </a:r>
          </a:p>
        </p:txBody>
      </p:sp>
      <p:sp>
        <p:nvSpPr>
          <p:cNvPr id="3" name="Content Placeholder 2"/>
          <p:cNvSpPr>
            <a:spLocks noGrp="1"/>
          </p:cNvSpPr>
          <p:nvPr>
            <p:ph idx="1"/>
          </p:nvPr>
        </p:nvSpPr>
        <p:spPr>
          <a:xfrm>
            <a:off x="2589212" y="1722922"/>
            <a:ext cx="8915400" cy="4735630"/>
          </a:xfrm>
        </p:spPr>
        <p:txBody>
          <a:bodyPr>
            <a:normAutofit fontScale="92500"/>
          </a:bodyPr>
          <a:lstStyle/>
          <a:p>
            <a:r>
              <a:rPr lang="en-JM" sz="4000" b="1" dirty="0">
                <a:solidFill>
                  <a:srgbClr val="FF0000"/>
                </a:solidFill>
              </a:rPr>
              <a:t>COST APPROACH OR CONTRACTOR’S METHOD</a:t>
            </a:r>
          </a:p>
          <a:p>
            <a:pPr marL="0" indent="0">
              <a:buNone/>
            </a:pPr>
            <a:endParaRPr lang="en-JM" sz="4000" b="1" dirty="0">
              <a:solidFill>
                <a:srgbClr val="FF0000"/>
              </a:solidFill>
            </a:endParaRPr>
          </a:p>
          <a:p>
            <a:r>
              <a:rPr lang="en-JM" sz="4000" dirty="0">
                <a:solidFill>
                  <a:schemeClr val="tx1"/>
                </a:solidFill>
              </a:rPr>
              <a:t>How much will it cost me to construct a 200 sq. ft. house?</a:t>
            </a:r>
          </a:p>
          <a:p>
            <a:r>
              <a:rPr lang="en-JM" sz="4000" dirty="0">
                <a:solidFill>
                  <a:schemeClr val="tx1"/>
                </a:solidFill>
              </a:rPr>
              <a:t>Add to that the value of the land.</a:t>
            </a:r>
          </a:p>
          <a:p>
            <a:pPr marL="0" indent="0">
              <a:buNone/>
            </a:pPr>
            <a:r>
              <a:rPr lang="en-JM" sz="4000" dirty="0">
                <a:solidFill>
                  <a:schemeClr val="tx1"/>
                </a:solidFill>
              </a:rPr>
              <a:t> </a:t>
            </a:r>
          </a:p>
        </p:txBody>
      </p:sp>
    </p:spTree>
    <p:extLst>
      <p:ext uri="{BB962C8B-B14F-4D97-AF65-F5344CB8AC3E}">
        <p14:creationId xmlns:p14="http://schemas.microsoft.com/office/powerpoint/2010/main" val="11914905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5400" b="1" dirty="0"/>
              <a:t>METHODS OF VALUATION</a:t>
            </a:r>
          </a:p>
        </p:txBody>
      </p:sp>
      <p:sp>
        <p:nvSpPr>
          <p:cNvPr id="3" name="Content Placeholder 2"/>
          <p:cNvSpPr>
            <a:spLocks noGrp="1"/>
          </p:cNvSpPr>
          <p:nvPr>
            <p:ph idx="1"/>
          </p:nvPr>
        </p:nvSpPr>
        <p:spPr>
          <a:xfrm>
            <a:off x="1655545" y="1684421"/>
            <a:ext cx="10212404" cy="4928135"/>
          </a:xfrm>
        </p:spPr>
        <p:txBody>
          <a:bodyPr>
            <a:normAutofit/>
          </a:bodyPr>
          <a:lstStyle/>
          <a:p>
            <a:r>
              <a:rPr lang="en-JM" sz="4000" b="1" dirty="0">
                <a:solidFill>
                  <a:srgbClr val="FF0000"/>
                </a:solidFill>
              </a:rPr>
              <a:t>RESIDUAL (DEVELOPMENT) METHOD</a:t>
            </a:r>
          </a:p>
          <a:p>
            <a:r>
              <a:rPr lang="en-JM" sz="3600" dirty="0">
                <a:solidFill>
                  <a:schemeClr val="tx1"/>
                </a:solidFill>
              </a:rPr>
              <a:t>Used for properties ripe for redevelopment </a:t>
            </a:r>
            <a:r>
              <a:rPr lang="en-JM" sz="3600" b="1" dirty="0">
                <a:solidFill>
                  <a:schemeClr val="tx1"/>
                </a:solidFill>
              </a:rPr>
              <a:t>or</a:t>
            </a:r>
            <a:r>
              <a:rPr lang="en-JM" sz="3600" dirty="0">
                <a:solidFill>
                  <a:schemeClr val="tx1"/>
                </a:solidFill>
              </a:rPr>
              <a:t> for bare land only</a:t>
            </a:r>
          </a:p>
          <a:p>
            <a:r>
              <a:rPr lang="en-JM" sz="3600" dirty="0">
                <a:solidFill>
                  <a:schemeClr val="tx1"/>
                </a:solidFill>
              </a:rPr>
              <a:t>Determines the value of the asset undeveloped relative to the potential sale price of the completed development</a:t>
            </a:r>
          </a:p>
          <a:p>
            <a:r>
              <a:rPr lang="en-JM" sz="3600" dirty="0">
                <a:solidFill>
                  <a:schemeClr val="tx1"/>
                </a:solidFill>
              </a:rPr>
              <a:t>Non-specialised and specialised property</a:t>
            </a:r>
          </a:p>
          <a:p>
            <a:endParaRPr lang="en-JM" sz="4000" b="1" dirty="0">
              <a:solidFill>
                <a:srgbClr val="FF0000"/>
              </a:solidFill>
            </a:endParaRPr>
          </a:p>
        </p:txBody>
      </p:sp>
    </p:spTree>
    <p:extLst>
      <p:ext uri="{BB962C8B-B14F-4D97-AF65-F5344CB8AC3E}">
        <p14:creationId xmlns:p14="http://schemas.microsoft.com/office/powerpoint/2010/main" val="37455846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471638"/>
            <a:ext cx="8911687" cy="991402"/>
          </a:xfrm>
        </p:spPr>
        <p:txBody>
          <a:bodyPr>
            <a:noAutofit/>
          </a:bodyPr>
          <a:lstStyle/>
          <a:p>
            <a:r>
              <a:rPr lang="en-JM" sz="5400" b="1" dirty="0"/>
              <a:t>METHODS OF VALUATION</a:t>
            </a:r>
          </a:p>
        </p:txBody>
      </p:sp>
      <p:sp>
        <p:nvSpPr>
          <p:cNvPr id="3" name="Content Placeholder 2"/>
          <p:cNvSpPr>
            <a:spLocks noGrp="1"/>
          </p:cNvSpPr>
          <p:nvPr>
            <p:ph idx="1"/>
          </p:nvPr>
        </p:nvSpPr>
        <p:spPr>
          <a:xfrm>
            <a:off x="1655545" y="1376413"/>
            <a:ext cx="10212404" cy="5236143"/>
          </a:xfrm>
        </p:spPr>
        <p:txBody>
          <a:bodyPr>
            <a:normAutofit fontScale="92500"/>
          </a:bodyPr>
          <a:lstStyle/>
          <a:p>
            <a:r>
              <a:rPr lang="en-JM" sz="4000" b="1" dirty="0">
                <a:solidFill>
                  <a:srgbClr val="FF0000"/>
                </a:solidFill>
              </a:rPr>
              <a:t>RESIDUAL (DEVELOPMENT) METHOD</a:t>
            </a:r>
          </a:p>
          <a:p>
            <a:r>
              <a:rPr lang="en-JM" sz="3600" dirty="0">
                <a:solidFill>
                  <a:schemeClr val="tx1"/>
                </a:solidFill>
              </a:rPr>
              <a:t>If I developed this site with 10 townhouses, how much can I :</a:t>
            </a:r>
          </a:p>
          <a:p>
            <a:pPr marL="1376363" indent="-57150">
              <a:buFont typeface="Wingdings" panose="05000000000000000000" pitchFamily="2" charset="2"/>
              <a:buChar char="ü"/>
            </a:pPr>
            <a:r>
              <a:rPr lang="en-JM" sz="3600" dirty="0">
                <a:solidFill>
                  <a:schemeClr val="tx1"/>
                </a:solidFill>
              </a:rPr>
              <a:t>  sell the townhouses for? </a:t>
            </a:r>
            <a:r>
              <a:rPr lang="en-JM" sz="3600" b="1" dirty="0">
                <a:solidFill>
                  <a:srgbClr val="FF0000"/>
                </a:solidFill>
              </a:rPr>
              <a:t>A</a:t>
            </a:r>
          </a:p>
          <a:p>
            <a:pPr marL="1376363" indent="-57150">
              <a:buFont typeface="Wingdings" panose="05000000000000000000" pitchFamily="2" charset="2"/>
              <a:buChar char="ü"/>
            </a:pPr>
            <a:r>
              <a:rPr lang="en-JM" sz="3600" dirty="0">
                <a:solidFill>
                  <a:schemeClr val="tx1"/>
                </a:solidFill>
              </a:rPr>
              <a:t>   how much will it cost to construct</a:t>
            </a:r>
          </a:p>
          <a:p>
            <a:pPr marL="1319213" indent="0">
              <a:buNone/>
            </a:pPr>
            <a:r>
              <a:rPr lang="en-JM" sz="3600" dirty="0">
                <a:solidFill>
                  <a:schemeClr val="tx1"/>
                </a:solidFill>
              </a:rPr>
              <a:t>      the townhouses?  </a:t>
            </a:r>
            <a:r>
              <a:rPr lang="en-JM" sz="3600" b="1" dirty="0">
                <a:solidFill>
                  <a:srgbClr val="FF0000"/>
                </a:solidFill>
              </a:rPr>
              <a:t>B</a:t>
            </a:r>
          </a:p>
          <a:p>
            <a:pPr marL="1890713" indent="-571500">
              <a:buFont typeface="Wingdings" panose="05000000000000000000" pitchFamily="2" charset="2"/>
              <a:buChar char="ü"/>
            </a:pPr>
            <a:r>
              <a:rPr lang="en-JM" sz="3600" dirty="0">
                <a:solidFill>
                  <a:schemeClr val="tx1"/>
                </a:solidFill>
              </a:rPr>
              <a:t>  </a:t>
            </a:r>
            <a:r>
              <a:rPr lang="en-JM" sz="3600" b="1" dirty="0">
                <a:solidFill>
                  <a:srgbClr val="FF0000"/>
                </a:solidFill>
              </a:rPr>
              <a:t>A – B = Residual Value</a:t>
            </a:r>
          </a:p>
          <a:p>
            <a:pPr marL="1890713" indent="-571500">
              <a:buFont typeface="Wingdings" panose="05000000000000000000" pitchFamily="2" charset="2"/>
              <a:buChar char="ü"/>
            </a:pPr>
            <a:r>
              <a:rPr lang="en-JM" sz="3600" dirty="0">
                <a:solidFill>
                  <a:schemeClr val="tx1"/>
                </a:solidFill>
              </a:rPr>
              <a:t>Maximum</a:t>
            </a:r>
            <a:r>
              <a:rPr lang="en-JM" sz="3600" b="1" dirty="0">
                <a:solidFill>
                  <a:srgbClr val="FF0000"/>
                </a:solidFill>
              </a:rPr>
              <a:t> </a:t>
            </a:r>
            <a:r>
              <a:rPr lang="en-JM" sz="3600" dirty="0">
                <a:solidFill>
                  <a:schemeClr val="tx1"/>
                </a:solidFill>
              </a:rPr>
              <a:t>developer will pay for the site</a:t>
            </a:r>
          </a:p>
          <a:p>
            <a:endParaRPr lang="en-JM" sz="4000" dirty="0">
              <a:solidFill>
                <a:schemeClr val="tx1"/>
              </a:solidFill>
            </a:endParaRPr>
          </a:p>
        </p:txBody>
      </p:sp>
    </p:spTree>
    <p:extLst>
      <p:ext uri="{BB962C8B-B14F-4D97-AF65-F5344CB8AC3E}">
        <p14:creationId xmlns:p14="http://schemas.microsoft.com/office/powerpoint/2010/main" val="1065573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5400" b="1" dirty="0"/>
              <a:t>METHODS OF VALUATION</a:t>
            </a:r>
          </a:p>
        </p:txBody>
      </p:sp>
      <p:sp>
        <p:nvSpPr>
          <p:cNvPr id="3" name="Content Placeholder 2"/>
          <p:cNvSpPr>
            <a:spLocks noGrp="1"/>
          </p:cNvSpPr>
          <p:nvPr>
            <p:ph idx="1"/>
          </p:nvPr>
        </p:nvSpPr>
        <p:spPr>
          <a:xfrm>
            <a:off x="1838425" y="1905001"/>
            <a:ext cx="10116152" cy="4717180"/>
          </a:xfrm>
        </p:spPr>
        <p:txBody>
          <a:bodyPr>
            <a:normAutofit fontScale="92500" lnSpcReduction="10000"/>
          </a:bodyPr>
          <a:lstStyle/>
          <a:p>
            <a:r>
              <a:rPr lang="en-JM" sz="4000" b="1" dirty="0">
                <a:solidFill>
                  <a:srgbClr val="FF0000"/>
                </a:solidFill>
              </a:rPr>
              <a:t>PROFITS METHOD OR ACCOUNTS METHOD</a:t>
            </a:r>
          </a:p>
          <a:p>
            <a:r>
              <a:rPr lang="en-JM" sz="4300" dirty="0">
                <a:solidFill>
                  <a:schemeClr val="tx1"/>
                </a:solidFill>
              </a:rPr>
              <a:t>Used for trading properties (other than normal shops) where evidence of rent is slight as they tend not to be held as investments</a:t>
            </a:r>
          </a:p>
          <a:p>
            <a:r>
              <a:rPr lang="en-JM" sz="4300" dirty="0">
                <a:solidFill>
                  <a:schemeClr val="tx1"/>
                </a:solidFill>
              </a:rPr>
              <a:t>The method determines an appropriate rent, which is then used in the investment method</a:t>
            </a:r>
          </a:p>
        </p:txBody>
      </p:sp>
    </p:spTree>
    <p:extLst>
      <p:ext uri="{BB962C8B-B14F-4D97-AF65-F5344CB8AC3E}">
        <p14:creationId xmlns:p14="http://schemas.microsoft.com/office/powerpoint/2010/main" val="41974272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METHODS OF VALUATION</a:t>
            </a:r>
            <a:endParaRPr lang="en-JM" sz="5400" dirty="0"/>
          </a:p>
        </p:txBody>
      </p:sp>
      <p:sp>
        <p:nvSpPr>
          <p:cNvPr id="3" name="Content Placeholder 2"/>
          <p:cNvSpPr>
            <a:spLocks noGrp="1"/>
          </p:cNvSpPr>
          <p:nvPr>
            <p:ph idx="1"/>
          </p:nvPr>
        </p:nvSpPr>
        <p:spPr>
          <a:xfrm>
            <a:off x="1934677" y="1905000"/>
            <a:ext cx="10039149" cy="4755682"/>
          </a:xfrm>
        </p:spPr>
        <p:txBody>
          <a:bodyPr>
            <a:noAutofit/>
          </a:bodyPr>
          <a:lstStyle/>
          <a:p>
            <a:r>
              <a:rPr lang="en-JM" sz="2800" dirty="0"/>
              <a:t>The manner in which property would ordinarily trade in the market would generally decide the applicability of the various methods of estimating </a:t>
            </a:r>
            <a:r>
              <a:rPr lang="en-JM" sz="2800" b="1" i="1" dirty="0"/>
              <a:t>Market Value</a:t>
            </a:r>
            <a:r>
              <a:rPr lang="en-JM" sz="2800" i="1" dirty="0"/>
              <a:t>.</a:t>
            </a:r>
          </a:p>
          <a:p>
            <a:r>
              <a:rPr lang="en-JM" sz="2800" dirty="0"/>
              <a:t> </a:t>
            </a:r>
            <a:r>
              <a:rPr lang="en-JM" sz="2800" dirty="0">
                <a:solidFill>
                  <a:srgbClr val="C00000"/>
                </a:solidFill>
              </a:rPr>
              <a:t>When based on market information, each method is a comparative method.</a:t>
            </a:r>
          </a:p>
          <a:p>
            <a:r>
              <a:rPr lang="en-JM" sz="2800" dirty="0"/>
              <a:t>In each valuation situation, one or more methods are generally representative of open market activities.</a:t>
            </a:r>
          </a:p>
          <a:p>
            <a:r>
              <a:rPr lang="en-JM" sz="2800" dirty="0">
                <a:solidFill>
                  <a:srgbClr val="C00000"/>
                </a:solidFill>
              </a:rPr>
              <a:t>The valuer will consider each method in every </a:t>
            </a:r>
            <a:r>
              <a:rPr lang="en-JM" sz="2800" b="1" i="1" dirty="0">
                <a:solidFill>
                  <a:srgbClr val="C00000"/>
                </a:solidFill>
              </a:rPr>
              <a:t>Market Value </a:t>
            </a:r>
            <a:r>
              <a:rPr lang="en-JM" sz="2800" dirty="0">
                <a:solidFill>
                  <a:srgbClr val="C00000"/>
                </a:solidFill>
              </a:rPr>
              <a:t>engagement and will determine which is the most appropriate method or methods.</a:t>
            </a:r>
          </a:p>
        </p:txBody>
      </p:sp>
    </p:spTree>
    <p:extLst>
      <p:ext uri="{BB962C8B-B14F-4D97-AF65-F5344CB8AC3E}">
        <p14:creationId xmlns:p14="http://schemas.microsoft.com/office/powerpoint/2010/main" val="1157809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6000" b="1" dirty="0"/>
              <a:t>Appraisal</a:t>
            </a:r>
          </a:p>
        </p:txBody>
      </p:sp>
      <p:sp>
        <p:nvSpPr>
          <p:cNvPr id="3" name="Content Placeholder 2"/>
          <p:cNvSpPr>
            <a:spLocks noGrp="1"/>
          </p:cNvSpPr>
          <p:nvPr>
            <p:ph idx="1"/>
          </p:nvPr>
        </p:nvSpPr>
        <p:spPr>
          <a:xfrm>
            <a:off x="1530417" y="1645919"/>
            <a:ext cx="10366408" cy="5101389"/>
          </a:xfrm>
        </p:spPr>
        <p:txBody>
          <a:bodyPr>
            <a:noAutofit/>
          </a:bodyPr>
          <a:lstStyle/>
          <a:p>
            <a:r>
              <a:rPr lang="en-JM" sz="3600" dirty="0"/>
              <a:t>Written provision of a valuation, </a:t>
            </a:r>
            <a:r>
              <a:rPr lang="en-JM" sz="3600" b="1" dirty="0"/>
              <a:t>combined with</a:t>
            </a:r>
            <a:r>
              <a:rPr lang="en-JM" sz="3600" dirty="0"/>
              <a:t> professional opinion, advice </a:t>
            </a:r>
            <a:r>
              <a:rPr lang="en-JM" sz="3600" b="1" dirty="0"/>
              <a:t>and/or</a:t>
            </a:r>
            <a:r>
              <a:rPr lang="en-JM" sz="3600" dirty="0"/>
              <a:t> analysis relating to the suitability </a:t>
            </a:r>
            <a:r>
              <a:rPr lang="en-JM" sz="3600" b="1" dirty="0"/>
              <a:t>or </a:t>
            </a:r>
            <a:r>
              <a:rPr lang="en-JM" sz="3600" dirty="0"/>
              <a:t>profitability of the subject property for defined purposes </a:t>
            </a:r>
            <a:r>
              <a:rPr lang="en-JM" sz="3600" b="1" dirty="0"/>
              <a:t>or</a:t>
            </a:r>
            <a:r>
              <a:rPr lang="en-JM" sz="3600" dirty="0"/>
              <a:t> to the effects of specified circumstances thereon, </a:t>
            </a:r>
            <a:r>
              <a:rPr lang="en-JM" sz="3600" b="1" dirty="0"/>
              <a:t>as judged by the valuer</a:t>
            </a:r>
            <a:r>
              <a:rPr lang="en-JM" sz="3600" dirty="0"/>
              <a:t> following relevant investigations.</a:t>
            </a:r>
          </a:p>
          <a:p>
            <a:r>
              <a:rPr lang="en-JM" sz="3600" b="1" dirty="0"/>
              <a:t>It may involve a calculation of worth.</a:t>
            </a:r>
          </a:p>
        </p:txBody>
      </p:sp>
    </p:spTree>
    <p:extLst>
      <p:ext uri="{BB962C8B-B14F-4D97-AF65-F5344CB8AC3E}">
        <p14:creationId xmlns:p14="http://schemas.microsoft.com/office/powerpoint/2010/main" val="145180620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JM" sz="5400" b="1" dirty="0"/>
              <a:t>METHODS OF VALUATION</a:t>
            </a:r>
            <a:endParaRPr lang="en-JM" sz="5400" dirty="0"/>
          </a:p>
        </p:txBody>
      </p:sp>
      <p:sp>
        <p:nvSpPr>
          <p:cNvPr id="3" name="Content Placeholder 2"/>
          <p:cNvSpPr>
            <a:spLocks noGrp="1"/>
          </p:cNvSpPr>
          <p:nvPr>
            <p:ph idx="1"/>
          </p:nvPr>
        </p:nvSpPr>
        <p:spPr>
          <a:xfrm>
            <a:off x="1674797" y="1992429"/>
            <a:ext cx="10116150" cy="4610501"/>
          </a:xfrm>
        </p:spPr>
        <p:txBody>
          <a:bodyPr>
            <a:normAutofit/>
          </a:bodyPr>
          <a:lstStyle/>
          <a:p>
            <a:r>
              <a:rPr lang="en-JM" sz="3200" b="1" dirty="0">
                <a:solidFill>
                  <a:srgbClr val="C00000"/>
                </a:solidFill>
              </a:rPr>
              <a:t>The adoption and application of the respective method of valuation depends on the following:</a:t>
            </a:r>
          </a:p>
          <a:p>
            <a:pPr indent="61913">
              <a:buFont typeface="Wingdings" panose="05000000000000000000" pitchFamily="2" charset="2"/>
              <a:buChar char="v"/>
            </a:pPr>
            <a:r>
              <a:rPr lang="en-JM" sz="3200" b="1" dirty="0">
                <a:solidFill>
                  <a:srgbClr val="C00000"/>
                </a:solidFill>
              </a:rPr>
              <a:t> </a:t>
            </a:r>
            <a:r>
              <a:rPr lang="en-JM" sz="3200" dirty="0">
                <a:solidFill>
                  <a:schemeClr val="tx1"/>
                </a:solidFill>
              </a:rPr>
              <a:t>the purpose of the valuation</a:t>
            </a:r>
          </a:p>
          <a:p>
            <a:pPr indent="61913">
              <a:buFont typeface="Wingdings" panose="05000000000000000000" pitchFamily="2" charset="2"/>
              <a:buChar char="v"/>
            </a:pPr>
            <a:r>
              <a:rPr lang="en-JM" sz="3200" dirty="0">
                <a:solidFill>
                  <a:schemeClr val="tx1"/>
                </a:solidFill>
              </a:rPr>
              <a:t> the property and type of interest</a:t>
            </a:r>
          </a:p>
          <a:p>
            <a:pPr indent="61913">
              <a:buFont typeface="Wingdings" panose="05000000000000000000" pitchFamily="2" charset="2"/>
              <a:buChar char="v"/>
            </a:pPr>
            <a:r>
              <a:rPr lang="en-JM" sz="3200" dirty="0">
                <a:solidFill>
                  <a:schemeClr val="tx1"/>
                </a:solidFill>
              </a:rPr>
              <a:t> physical and other features of the property</a:t>
            </a:r>
          </a:p>
          <a:p>
            <a:pPr indent="61913">
              <a:buFont typeface="Wingdings" panose="05000000000000000000" pitchFamily="2" charset="2"/>
              <a:buChar char="v"/>
            </a:pPr>
            <a:r>
              <a:rPr lang="en-JM" sz="3200" dirty="0">
                <a:solidFill>
                  <a:schemeClr val="tx1"/>
                </a:solidFill>
              </a:rPr>
              <a:t> the availability of relevant data </a:t>
            </a:r>
          </a:p>
          <a:p>
            <a:pPr indent="61913">
              <a:buFont typeface="Wingdings" panose="05000000000000000000" pitchFamily="2" charset="2"/>
              <a:buChar char="v"/>
            </a:pPr>
            <a:r>
              <a:rPr lang="en-JM" sz="3200" dirty="0">
                <a:solidFill>
                  <a:schemeClr val="tx1"/>
                </a:solidFill>
              </a:rPr>
              <a:t> government regulations</a:t>
            </a:r>
          </a:p>
          <a:p>
            <a:pPr indent="61913">
              <a:buFont typeface="Wingdings" panose="05000000000000000000" pitchFamily="2" charset="2"/>
              <a:buChar char="v"/>
            </a:pPr>
            <a:endParaRPr lang="en-JM" sz="3200" dirty="0">
              <a:solidFill>
                <a:schemeClr val="tx1"/>
              </a:solidFill>
            </a:endParaRPr>
          </a:p>
          <a:p>
            <a:endParaRPr lang="en-JM" sz="3200" b="1" dirty="0">
              <a:solidFill>
                <a:srgbClr val="C00000"/>
              </a:solidFill>
            </a:endParaRPr>
          </a:p>
        </p:txBody>
      </p:sp>
    </p:spTree>
    <p:extLst>
      <p:ext uri="{BB962C8B-B14F-4D97-AF65-F5344CB8AC3E}">
        <p14:creationId xmlns:p14="http://schemas.microsoft.com/office/powerpoint/2010/main" val="21247518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6059" y="624110"/>
            <a:ext cx="9348553" cy="1280890"/>
          </a:xfrm>
        </p:spPr>
        <p:txBody>
          <a:bodyPr>
            <a:normAutofit fontScale="90000"/>
          </a:bodyPr>
          <a:lstStyle/>
          <a:p>
            <a:r>
              <a:rPr lang="en-JM" sz="5400" b="1" dirty="0">
                <a:solidFill>
                  <a:schemeClr val="tx1"/>
                </a:solidFill>
              </a:rPr>
              <a:t>SALES COMPARISON METHOD</a:t>
            </a:r>
          </a:p>
        </p:txBody>
      </p:sp>
      <p:sp>
        <p:nvSpPr>
          <p:cNvPr id="3" name="Content Placeholder 2"/>
          <p:cNvSpPr>
            <a:spLocks noGrp="1"/>
          </p:cNvSpPr>
          <p:nvPr>
            <p:ph idx="1"/>
          </p:nvPr>
        </p:nvSpPr>
        <p:spPr>
          <a:xfrm>
            <a:off x="1183907" y="1992429"/>
            <a:ext cx="10607040" cy="4610501"/>
          </a:xfrm>
        </p:spPr>
        <p:txBody>
          <a:bodyPr>
            <a:normAutofit lnSpcReduction="10000"/>
          </a:bodyPr>
          <a:lstStyle/>
          <a:p>
            <a:r>
              <a:rPr lang="en-JM" sz="3200" b="1" dirty="0">
                <a:solidFill>
                  <a:srgbClr val="C00000"/>
                </a:solidFill>
              </a:rPr>
              <a:t> </a:t>
            </a:r>
            <a:r>
              <a:rPr lang="en-JM" sz="3200" dirty="0">
                <a:solidFill>
                  <a:schemeClr val="tx1"/>
                </a:solidFill>
              </a:rPr>
              <a:t>Entails making a valuation by directly comparing the property under consideration with similar properties which have been sold, finding its value from these transactions.</a:t>
            </a:r>
          </a:p>
          <a:p>
            <a:r>
              <a:rPr lang="en-JM" sz="3200" dirty="0">
                <a:solidFill>
                  <a:schemeClr val="tx1"/>
                </a:solidFill>
              </a:rPr>
              <a:t>This sounds simple, but it has a lot of pitfalls to trap the unwary.</a:t>
            </a:r>
          </a:p>
          <a:p>
            <a:r>
              <a:rPr lang="en-JM" sz="3200" dirty="0">
                <a:solidFill>
                  <a:schemeClr val="tx1"/>
                </a:solidFill>
              </a:rPr>
              <a:t>Comparison must be made with similar properties, situated in the same area and transactions in the recent past.</a:t>
            </a:r>
          </a:p>
        </p:txBody>
      </p:sp>
    </p:spTree>
    <p:extLst>
      <p:ext uri="{BB962C8B-B14F-4D97-AF65-F5344CB8AC3E}">
        <p14:creationId xmlns:p14="http://schemas.microsoft.com/office/powerpoint/2010/main" val="160837222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4800" b="1" dirty="0">
                <a:solidFill>
                  <a:schemeClr val="tx1"/>
                </a:solidFill>
              </a:rPr>
              <a:t>SALES COMPARISON METHOD</a:t>
            </a:r>
            <a:endParaRPr lang="en-JM" sz="4800" dirty="0"/>
          </a:p>
        </p:txBody>
      </p:sp>
      <p:sp>
        <p:nvSpPr>
          <p:cNvPr id="3" name="Content Placeholder 2"/>
          <p:cNvSpPr>
            <a:spLocks noGrp="1"/>
          </p:cNvSpPr>
          <p:nvPr>
            <p:ph idx="1"/>
          </p:nvPr>
        </p:nvSpPr>
        <p:spPr>
          <a:xfrm>
            <a:off x="1626669" y="1645920"/>
            <a:ext cx="10318283" cy="4957011"/>
          </a:xfrm>
        </p:spPr>
        <p:txBody>
          <a:bodyPr>
            <a:noAutofit/>
          </a:bodyPr>
          <a:lstStyle/>
          <a:p>
            <a:r>
              <a:rPr lang="en-JM" sz="2800" dirty="0"/>
              <a:t>The less the comparative property complies with these requirements, the less valid will be the comparison, or</a:t>
            </a:r>
          </a:p>
          <a:p>
            <a:r>
              <a:rPr lang="en-JM" sz="2800" dirty="0">
                <a:solidFill>
                  <a:srgbClr val="C00000"/>
                </a:solidFill>
              </a:rPr>
              <a:t>The greater the number of subjective adjustments that need to be made, the less the valuation can be defended</a:t>
            </a:r>
          </a:p>
          <a:p>
            <a:r>
              <a:rPr lang="en-JM" sz="2800" dirty="0"/>
              <a:t>Often a valuer can get evidence of sales that do accord with the requirements </a:t>
            </a:r>
          </a:p>
          <a:p>
            <a:r>
              <a:rPr lang="en-JM" sz="2800" dirty="0">
                <a:solidFill>
                  <a:srgbClr val="C00000"/>
                </a:solidFill>
              </a:rPr>
              <a:t>For example, an apartment or townhouse will have similar features</a:t>
            </a:r>
          </a:p>
          <a:p>
            <a:endParaRPr lang="en-JM" sz="2800" dirty="0"/>
          </a:p>
        </p:txBody>
      </p:sp>
    </p:spTree>
    <p:extLst>
      <p:ext uri="{BB962C8B-B14F-4D97-AF65-F5344CB8AC3E}">
        <p14:creationId xmlns:p14="http://schemas.microsoft.com/office/powerpoint/2010/main" val="6742167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4800" b="1" dirty="0">
                <a:solidFill>
                  <a:schemeClr val="tx1"/>
                </a:solidFill>
              </a:rPr>
              <a:t>SALES COMPARISON METHOD</a:t>
            </a:r>
            <a:endParaRPr lang="en-JM" sz="4800" dirty="0"/>
          </a:p>
        </p:txBody>
      </p:sp>
      <p:sp>
        <p:nvSpPr>
          <p:cNvPr id="3" name="Content Placeholder 2"/>
          <p:cNvSpPr>
            <a:spLocks noGrp="1"/>
          </p:cNvSpPr>
          <p:nvPr>
            <p:ph idx="1"/>
          </p:nvPr>
        </p:nvSpPr>
        <p:spPr>
          <a:xfrm>
            <a:off x="1482291" y="1463040"/>
            <a:ext cx="10462661" cy="5293895"/>
          </a:xfrm>
        </p:spPr>
        <p:txBody>
          <a:bodyPr>
            <a:noAutofit/>
          </a:bodyPr>
          <a:lstStyle/>
          <a:p>
            <a:r>
              <a:rPr lang="en-JM" sz="3200" dirty="0"/>
              <a:t>The more uncommon the property is, or the more specialised a property  is, the less likely it is for the valuer to find a good comparable.</a:t>
            </a:r>
          </a:p>
          <a:p>
            <a:r>
              <a:rPr lang="en-JM" sz="3200" dirty="0">
                <a:solidFill>
                  <a:srgbClr val="C00000"/>
                </a:solidFill>
              </a:rPr>
              <a:t>It is not unusual for there to be </a:t>
            </a:r>
            <a:r>
              <a:rPr lang="en-JM" sz="3200">
                <a:solidFill>
                  <a:srgbClr val="C00000"/>
                </a:solidFill>
              </a:rPr>
              <a:t>a complete </a:t>
            </a:r>
            <a:r>
              <a:rPr lang="en-JM" sz="3200" dirty="0">
                <a:solidFill>
                  <a:srgbClr val="C00000"/>
                </a:solidFill>
              </a:rPr>
              <a:t>lack of evidence of sales of comparable properties</a:t>
            </a:r>
          </a:p>
          <a:p>
            <a:r>
              <a:rPr lang="en-JM" sz="3200" dirty="0"/>
              <a:t>Even when properties appear to be similar, close inspection often reveals that they are in fact different</a:t>
            </a:r>
          </a:p>
          <a:p>
            <a:r>
              <a:rPr lang="en-JM" sz="3200" dirty="0">
                <a:solidFill>
                  <a:srgbClr val="C00000"/>
                </a:solidFill>
              </a:rPr>
              <a:t>A row of physically identical houses may on internal inspection prove to have differences </a:t>
            </a:r>
          </a:p>
        </p:txBody>
      </p:sp>
    </p:spTree>
    <p:extLst>
      <p:ext uri="{BB962C8B-B14F-4D97-AF65-F5344CB8AC3E}">
        <p14:creationId xmlns:p14="http://schemas.microsoft.com/office/powerpoint/2010/main" val="394221163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4800" b="1" dirty="0">
                <a:solidFill>
                  <a:schemeClr val="tx1"/>
                </a:solidFill>
              </a:rPr>
              <a:t>SALES COMPARISON METHOD</a:t>
            </a:r>
            <a:endParaRPr lang="en-JM" sz="4800" dirty="0"/>
          </a:p>
        </p:txBody>
      </p:sp>
      <p:sp>
        <p:nvSpPr>
          <p:cNvPr id="3" name="Content Placeholder 2"/>
          <p:cNvSpPr>
            <a:spLocks noGrp="1"/>
          </p:cNvSpPr>
          <p:nvPr>
            <p:ph idx="1"/>
          </p:nvPr>
        </p:nvSpPr>
        <p:spPr>
          <a:xfrm>
            <a:off x="1203159" y="1530417"/>
            <a:ext cx="10886172" cy="5111015"/>
          </a:xfrm>
        </p:spPr>
        <p:txBody>
          <a:bodyPr>
            <a:normAutofit/>
          </a:bodyPr>
          <a:lstStyle/>
          <a:p>
            <a:r>
              <a:rPr lang="en-JM" sz="3600" dirty="0"/>
              <a:t>The skill and experience of the valuer will be required to make allowances in monetary terms for such differences</a:t>
            </a:r>
          </a:p>
          <a:p>
            <a:pPr marL="0" indent="0">
              <a:buNone/>
            </a:pPr>
            <a:endParaRPr lang="en-JM" sz="3600" dirty="0"/>
          </a:p>
          <a:p>
            <a:r>
              <a:rPr lang="en-JM" sz="3600" dirty="0"/>
              <a:t>A skilled valuer will be able to quantify the difference in value based on the valuer's assessment of empirical data.</a:t>
            </a:r>
          </a:p>
          <a:p>
            <a:pPr indent="3175">
              <a:buFont typeface="Wingdings" panose="05000000000000000000" pitchFamily="2" charset="2"/>
              <a:buChar char="v"/>
            </a:pPr>
            <a:endParaRPr lang="en-JM" dirty="0"/>
          </a:p>
        </p:txBody>
      </p:sp>
    </p:spTree>
    <p:extLst>
      <p:ext uri="{BB962C8B-B14F-4D97-AF65-F5344CB8AC3E}">
        <p14:creationId xmlns:p14="http://schemas.microsoft.com/office/powerpoint/2010/main" val="284327175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98384"/>
            <a:ext cx="8911687" cy="991401"/>
          </a:xfrm>
        </p:spPr>
        <p:txBody>
          <a:bodyPr>
            <a:noAutofit/>
          </a:bodyPr>
          <a:lstStyle/>
          <a:p>
            <a:r>
              <a:rPr lang="en-JM" sz="4800" b="1" dirty="0">
                <a:solidFill>
                  <a:schemeClr val="tx1"/>
                </a:solidFill>
              </a:rPr>
              <a:t>SALES COMPARISON METHOD</a:t>
            </a:r>
            <a:endParaRPr lang="en-JM" sz="4800" dirty="0"/>
          </a:p>
        </p:txBody>
      </p:sp>
      <p:sp>
        <p:nvSpPr>
          <p:cNvPr id="3" name="Content Placeholder 2"/>
          <p:cNvSpPr>
            <a:spLocks noGrp="1"/>
          </p:cNvSpPr>
          <p:nvPr>
            <p:ph idx="1"/>
          </p:nvPr>
        </p:nvSpPr>
        <p:spPr>
          <a:xfrm>
            <a:off x="1203159" y="1289785"/>
            <a:ext cx="10886172" cy="5351647"/>
          </a:xfrm>
        </p:spPr>
        <p:txBody>
          <a:bodyPr>
            <a:normAutofit fontScale="92500" lnSpcReduction="10000"/>
          </a:bodyPr>
          <a:lstStyle/>
          <a:p>
            <a:pPr marL="0" indent="0">
              <a:buNone/>
            </a:pPr>
            <a:endParaRPr lang="en-JM" sz="3000" dirty="0"/>
          </a:p>
          <a:p>
            <a:r>
              <a:rPr lang="en-JM" sz="3600" b="1" dirty="0">
                <a:solidFill>
                  <a:srgbClr val="C00000"/>
                </a:solidFill>
              </a:rPr>
              <a:t>Procurement of data is of the utmost importance:</a:t>
            </a:r>
          </a:p>
          <a:p>
            <a:pPr indent="3175">
              <a:buFont typeface="Wingdings" panose="05000000000000000000" pitchFamily="2" charset="2"/>
              <a:buChar char="v"/>
            </a:pPr>
            <a:r>
              <a:rPr lang="en-JM" sz="3600" dirty="0"/>
              <a:t> source of data: Titles Office</a:t>
            </a:r>
          </a:p>
          <a:p>
            <a:pPr indent="3175">
              <a:buFont typeface="Wingdings" panose="05000000000000000000" pitchFamily="2" charset="2"/>
              <a:buChar char="v"/>
            </a:pPr>
            <a:r>
              <a:rPr lang="en-JM" sz="3600" dirty="0">
                <a:solidFill>
                  <a:srgbClr val="C00000"/>
                </a:solidFill>
              </a:rPr>
              <a:t>Details of transactions: full details of sales will not always be known; use a range of comparables</a:t>
            </a:r>
          </a:p>
          <a:p>
            <a:pPr indent="3175">
              <a:buFont typeface="Wingdings" panose="05000000000000000000" pitchFamily="2" charset="2"/>
              <a:buChar char="v"/>
            </a:pPr>
            <a:r>
              <a:rPr lang="en-JM" sz="3600" dirty="0"/>
              <a:t> date of agreement is important: there may be time lags between date of agreement and registration of sale</a:t>
            </a:r>
          </a:p>
          <a:p>
            <a:pPr indent="3175">
              <a:buFont typeface="Wingdings" panose="05000000000000000000" pitchFamily="2" charset="2"/>
              <a:buChar char="v"/>
            </a:pPr>
            <a:r>
              <a:rPr lang="en-JM" sz="3600" dirty="0">
                <a:solidFill>
                  <a:srgbClr val="C00000"/>
                </a:solidFill>
              </a:rPr>
              <a:t>Where rental values are known, capital values can be derived  by the investment method.</a:t>
            </a:r>
          </a:p>
          <a:p>
            <a:pPr indent="3175">
              <a:buFont typeface="Wingdings" panose="05000000000000000000" pitchFamily="2" charset="2"/>
              <a:buChar char="v"/>
            </a:pPr>
            <a:endParaRPr lang="en-JM" dirty="0"/>
          </a:p>
        </p:txBody>
      </p:sp>
    </p:spTree>
    <p:extLst>
      <p:ext uri="{BB962C8B-B14F-4D97-AF65-F5344CB8AC3E}">
        <p14:creationId xmlns:p14="http://schemas.microsoft.com/office/powerpoint/2010/main" val="338279027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58181"/>
          </a:xfrm>
        </p:spPr>
        <p:txBody>
          <a:bodyPr>
            <a:noAutofit/>
          </a:bodyPr>
          <a:lstStyle/>
          <a:p>
            <a:r>
              <a:rPr lang="en-JM" sz="4800" b="1" dirty="0">
                <a:solidFill>
                  <a:schemeClr val="tx1"/>
                </a:solidFill>
              </a:rPr>
              <a:t>INVESTMENT METHOD</a:t>
            </a:r>
            <a:endParaRPr lang="en-JM" sz="4800" dirty="0"/>
          </a:p>
        </p:txBody>
      </p:sp>
      <p:sp>
        <p:nvSpPr>
          <p:cNvPr id="3" name="Content Placeholder 2"/>
          <p:cNvSpPr>
            <a:spLocks noGrp="1"/>
          </p:cNvSpPr>
          <p:nvPr>
            <p:ph idx="1"/>
          </p:nvPr>
        </p:nvSpPr>
        <p:spPr>
          <a:xfrm>
            <a:off x="1540042" y="1617043"/>
            <a:ext cx="10366409" cy="4928135"/>
          </a:xfrm>
        </p:spPr>
        <p:txBody>
          <a:bodyPr>
            <a:normAutofit fontScale="92500" lnSpcReduction="10000"/>
          </a:bodyPr>
          <a:lstStyle/>
          <a:p>
            <a:r>
              <a:rPr lang="en-JM" sz="4000" dirty="0">
                <a:solidFill>
                  <a:srgbClr val="C00000"/>
                </a:solidFill>
              </a:rPr>
              <a:t>Based on the principle that annual values and capital values are related to each other and that, given the income a property produces or its annual value, the capital value can be found.</a:t>
            </a:r>
          </a:p>
          <a:p>
            <a:r>
              <a:rPr lang="en-JM" sz="4000" dirty="0"/>
              <a:t>Method is used when properties which produce an income flow are to be sold to purchasers who are buying them for investment purposes</a:t>
            </a:r>
          </a:p>
          <a:p>
            <a:endParaRPr lang="en-JM" sz="4000" dirty="0"/>
          </a:p>
          <a:p>
            <a:endParaRPr lang="en-JM" dirty="0"/>
          </a:p>
        </p:txBody>
      </p:sp>
    </p:spTree>
    <p:extLst>
      <p:ext uri="{BB962C8B-B14F-4D97-AF65-F5344CB8AC3E}">
        <p14:creationId xmlns:p14="http://schemas.microsoft.com/office/powerpoint/2010/main" val="295017885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58181"/>
          </a:xfrm>
        </p:spPr>
        <p:txBody>
          <a:bodyPr>
            <a:noAutofit/>
          </a:bodyPr>
          <a:lstStyle/>
          <a:p>
            <a:r>
              <a:rPr lang="en-JM" sz="4800" b="1" dirty="0">
                <a:solidFill>
                  <a:schemeClr val="tx1"/>
                </a:solidFill>
              </a:rPr>
              <a:t>INVESTMENT METHOD</a:t>
            </a:r>
            <a:endParaRPr lang="en-JM" sz="4800" dirty="0"/>
          </a:p>
        </p:txBody>
      </p:sp>
      <p:sp>
        <p:nvSpPr>
          <p:cNvPr id="3" name="Content Placeholder 2"/>
          <p:cNvSpPr>
            <a:spLocks noGrp="1"/>
          </p:cNvSpPr>
          <p:nvPr>
            <p:ph idx="1"/>
          </p:nvPr>
        </p:nvSpPr>
        <p:spPr>
          <a:xfrm>
            <a:off x="1540042" y="1617043"/>
            <a:ext cx="10366409" cy="4928135"/>
          </a:xfrm>
        </p:spPr>
        <p:txBody>
          <a:bodyPr>
            <a:normAutofit lnSpcReduction="10000"/>
          </a:bodyPr>
          <a:lstStyle/>
          <a:p>
            <a:r>
              <a:rPr lang="en-JM" sz="4000" dirty="0">
                <a:solidFill>
                  <a:srgbClr val="C00000"/>
                </a:solidFill>
              </a:rPr>
              <a:t>That is, the property is purchased primarily for its income bearing capacity</a:t>
            </a:r>
          </a:p>
          <a:p>
            <a:r>
              <a:rPr lang="en-JM" sz="4000" dirty="0"/>
              <a:t>This method involves the determination of a net rental income and then a multiplier is applied  (known as years purchase- which comprises a rate of interest and the relevant  time period)</a:t>
            </a:r>
          </a:p>
          <a:p>
            <a:endParaRPr lang="en-JM" sz="4000" dirty="0"/>
          </a:p>
          <a:p>
            <a:endParaRPr lang="en-JM" dirty="0"/>
          </a:p>
        </p:txBody>
      </p:sp>
    </p:spTree>
    <p:extLst>
      <p:ext uri="{BB962C8B-B14F-4D97-AF65-F5344CB8AC3E}">
        <p14:creationId xmlns:p14="http://schemas.microsoft.com/office/powerpoint/2010/main" val="391899922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96682"/>
          </a:xfrm>
        </p:spPr>
        <p:txBody>
          <a:bodyPr>
            <a:noAutofit/>
          </a:bodyPr>
          <a:lstStyle/>
          <a:p>
            <a:r>
              <a:rPr lang="en-JM" sz="4800" b="1" dirty="0">
                <a:solidFill>
                  <a:schemeClr val="tx1"/>
                </a:solidFill>
              </a:rPr>
              <a:t>INVESTMENT METHOD</a:t>
            </a:r>
            <a:endParaRPr lang="en-JM" sz="4800" dirty="0"/>
          </a:p>
        </p:txBody>
      </p:sp>
      <p:sp>
        <p:nvSpPr>
          <p:cNvPr id="3" name="Content Placeholder 2"/>
          <p:cNvSpPr>
            <a:spLocks noGrp="1"/>
          </p:cNvSpPr>
          <p:nvPr>
            <p:ph idx="1"/>
          </p:nvPr>
        </p:nvSpPr>
        <p:spPr>
          <a:xfrm>
            <a:off x="1771048" y="1674797"/>
            <a:ext cx="10250906" cy="5005136"/>
          </a:xfrm>
        </p:spPr>
        <p:txBody>
          <a:bodyPr/>
          <a:lstStyle/>
          <a:p>
            <a:r>
              <a:rPr lang="en-JM" sz="2800" dirty="0"/>
              <a:t>Rental income can be actual or notional</a:t>
            </a:r>
          </a:p>
          <a:p>
            <a:r>
              <a:rPr lang="en-JM" sz="2800" b="1" dirty="0">
                <a:solidFill>
                  <a:srgbClr val="C00000"/>
                </a:solidFill>
              </a:rPr>
              <a:t>Actual</a:t>
            </a:r>
            <a:r>
              <a:rPr lang="en-JM" sz="2800" dirty="0"/>
              <a:t>: where the property is rented, the actual rental being paid by the tenant</a:t>
            </a:r>
          </a:p>
          <a:p>
            <a:r>
              <a:rPr lang="en-JM" sz="2800" b="1" dirty="0">
                <a:solidFill>
                  <a:srgbClr val="C00000"/>
                </a:solidFill>
              </a:rPr>
              <a:t>Notional</a:t>
            </a:r>
            <a:r>
              <a:rPr lang="en-JM" sz="2800" dirty="0"/>
              <a:t>: where the property is owner-occupied, the rental that the property could fetch on the open market.</a:t>
            </a:r>
          </a:p>
          <a:p>
            <a:r>
              <a:rPr lang="en-JM" sz="2800" dirty="0"/>
              <a:t>Many properties are rented on terms which require the landlord to bear the cost of certain outgoings</a:t>
            </a:r>
          </a:p>
          <a:p>
            <a:r>
              <a:rPr lang="en-JM" sz="2800" b="1" dirty="0">
                <a:solidFill>
                  <a:srgbClr val="C00000"/>
                </a:solidFill>
              </a:rPr>
              <a:t>Outgoings</a:t>
            </a:r>
            <a:r>
              <a:rPr lang="en-JM" sz="2800" dirty="0"/>
              <a:t> are expenses related to the property that are essential to the property maintaining its full value</a:t>
            </a:r>
          </a:p>
          <a:p>
            <a:endParaRPr lang="en-JM" dirty="0"/>
          </a:p>
        </p:txBody>
      </p:sp>
    </p:spTree>
    <p:extLst>
      <p:ext uri="{BB962C8B-B14F-4D97-AF65-F5344CB8AC3E}">
        <p14:creationId xmlns:p14="http://schemas.microsoft.com/office/powerpoint/2010/main" val="20932553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JM" sz="4800" b="1" dirty="0">
                <a:solidFill>
                  <a:schemeClr val="tx1"/>
                </a:solidFill>
              </a:rPr>
              <a:t>INVESTMENT METHOD</a:t>
            </a:r>
            <a:endParaRPr lang="en-JM" sz="4800" dirty="0"/>
          </a:p>
        </p:txBody>
      </p:sp>
      <p:sp>
        <p:nvSpPr>
          <p:cNvPr id="3" name="Content Placeholder 2"/>
          <p:cNvSpPr>
            <a:spLocks noGrp="1"/>
          </p:cNvSpPr>
          <p:nvPr>
            <p:ph idx="1"/>
          </p:nvPr>
        </p:nvSpPr>
        <p:spPr>
          <a:xfrm>
            <a:off x="1607419" y="1645919"/>
            <a:ext cx="10347158" cy="4918509"/>
          </a:xfrm>
        </p:spPr>
        <p:txBody>
          <a:bodyPr>
            <a:noAutofit/>
          </a:bodyPr>
          <a:lstStyle/>
          <a:p>
            <a:r>
              <a:rPr lang="en-JM" sz="2800" dirty="0"/>
              <a:t>Landlord/Lessor’s outgoings: </a:t>
            </a:r>
          </a:p>
          <a:p>
            <a:pPr indent="166688">
              <a:buFont typeface="Wingdings" panose="05000000000000000000" pitchFamily="2" charset="2"/>
              <a:buChar char="v"/>
            </a:pPr>
            <a:r>
              <a:rPr lang="en-JM" sz="2800" dirty="0"/>
              <a:t>  repairs</a:t>
            </a:r>
          </a:p>
          <a:p>
            <a:pPr indent="166688">
              <a:buFont typeface="Wingdings" panose="05000000000000000000" pitchFamily="2" charset="2"/>
              <a:buChar char="v"/>
            </a:pPr>
            <a:r>
              <a:rPr lang="en-JM" sz="2800" dirty="0"/>
              <a:t>  insurance</a:t>
            </a:r>
          </a:p>
          <a:p>
            <a:pPr indent="166688">
              <a:buFont typeface="Wingdings" panose="05000000000000000000" pitchFamily="2" charset="2"/>
              <a:buChar char="v"/>
            </a:pPr>
            <a:r>
              <a:rPr lang="en-JM" sz="2800" dirty="0"/>
              <a:t>  management</a:t>
            </a:r>
          </a:p>
          <a:p>
            <a:pPr indent="166688">
              <a:buFont typeface="Wingdings" panose="05000000000000000000" pitchFamily="2" charset="2"/>
              <a:buChar char="v"/>
            </a:pPr>
            <a:r>
              <a:rPr lang="en-JM" sz="2800" dirty="0"/>
              <a:t>  rates and taxes</a:t>
            </a:r>
          </a:p>
          <a:p>
            <a:pPr indent="0">
              <a:buNone/>
            </a:pPr>
            <a:r>
              <a:rPr lang="en-JM" sz="2800" b="1" dirty="0">
                <a:solidFill>
                  <a:srgbClr val="C00000"/>
                </a:solidFill>
              </a:rPr>
              <a:t>Net Income </a:t>
            </a:r>
            <a:r>
              <a:rPr lang="en-JM" sz="2800" dirty="0"/>
              <a:t>is arrived at by deducting outgoings from rent paid.</a:t>
            </a:r>
          </a:p>
          <a:p>
            <a:pPr indent="0">
              <a:buNone/>
            </a:pPr>
            <a:r>
              <a:rPr lang="en-JM" sz="2800" dirty="0"/>
              <a:t>Service charges are not a part of the landlord’s outgoings.</a:t>
            </a:r>
          </a:p>
        </p:txBody>
      </p:sp>
    </p:spTree>
    <p:extLst>
      <p:ext uri="{BB962C8B-B14F-4D97-AF65-F5344CB8AC3E}">
        <p14:creationId xmlns:p14="http://schemas.microsoft.com/office/powerpoint/2010/main" val="400269303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1502</TotalTime>
  <Words>5828</Words>
  <Application>Microsoft Office PowerPoint</Application>
  <PresentationFormat>Widescreen</PresentationFormat>
  <Paragraphs>595</Paragraphs>
  <Slides>124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124</vt:i4>
      </vt:variant>
    </vt:vector>
  </HeadingPairs>
  <TitlesOfParts>
    <vt:vector size="129" baseType="lpstr">
      <vt:lpstr>Arial</vt:lpstr>
      <vt:lpstr>Century Gothic</vt:lpstr>
      <vt:lpstr>Wingdings</vt:lpstr>
      <vt:lpstr>Wingdings 3</vt:lpstr>
      <vt:lpstr>Wisp</vt:lpstr>
      <vt:lpstr>INTRODUCTION TO VALUATIONS</vt:lpstr>
      <vt:lpstr>Definition of Valuation</vt:lpstr>
      <vt:lpstr>Definition of Valuation</vt:lpstr>
      <vt:lpstr>Definition of Valuation</vt:lpstr>
      <vt:lpstr>Definition of Valuation</vt:lpstr>
      <vt:lpstr>Definition of Valuation</vt:lpstr>
      <vt:lpstr>Definition of Valuation</vt:lpstr>
      <vt:lpstr>Definition of Valuation</vt:lpstr>
      <vt:lpstr>Appraisal</vt:lpstr>
      <vt:lpstr>THE HOUSE</vt:lpstr>
      <vt:lpstr>THE HOUSE  Area of site: 20,000 sq ft.  Description of site: level throughout  Facilities: 4 bedrooms, 4 bathrooms, powder room, living/dining,  kitchen, helpers quarters  Area of Building: 2,000 sq. ft. </vt:lpstr>
      <vt:lpstr>THE HOUSE   Cost of Construction: $40 million ****************************************** Importance of Location: Seymour Lands: $60 million  Vineyard Town: $35 million  Linstead: $25 million</vt:lpstr>
      <vt:lpstr>WORTH</vt:lpstr>
      <vt:lpstr>PRICE</vt:lpstr>
      <vt:lpstr>VALUE</vt:lpstr>
      <vt:lpstr>COST</vt:lpstr>
      <vt:lpstr>COST</vt:lpstr>
      <vt:lpstr>Price/Worth/Cost/Value</vt:lpstr>
      <vt:lpstr>Price/Worth/Cost/Value</vt:lpstr>
      <vt:lpstr>Price/Worth/Cost/Value</vt:lpstr>
      <vt:lpstr>Price/Worth/Cost/Value</vt:lpstr>
      <vt:lpstr>Price/Worth/Cost/Value</vt:lpstr>
      <vt:lpstr>Price/Worth/Cost/Value</vt:lpstr>
      <vt:lpstr>Price/Worth/Cost/Value</vt:lpstr>
      <vt:lpstr>Price/Worth/Cost/Value</vt:lpstr>
      <vt:lpstr>MARKET VALUE</vt:lpstr>
      <vt:lpstr>Market Value</vt:lpstr>
      <vt:lpstr>Market Value</vt:lpstr>
      <vt:lpstr>Market Value</vt:lpstr>
      <vt:lpstr>Market Value</vt:lpstr>
      <vt:lpstr>Market Value</vt:lpstr>
      <vt:lpstr>Market Value</vt:lpstr>
      <vt:lpstr>Market Value</vt:lpstr>
      <vt:lpstr>Market Value</vt:lpstr>
      <vt:lpstr>Market Value</vt:lpstr>
      <vt:lpstr>Market Value</vt:lpstr>
      <vt:lpstr>Highest and Best Use Principle</vt:lpstr>
      <vt:lpstr>Highest and Best Use Principle</vt:lpstr>
      <vt:lpstr>Market Value</vt:lpstr>
      <vt:lpstr>Market Value</vt:lpstr>
      <vt:lpstr>Market Value</vt:lpstr>
      <vt:lpstr>Market Value</vt:lpstr>
      <vt:lpstr>Market Value</vt:lpstr>
      <vt:lpstr>Market Value</vt:lpstr>
      <vt:lpstr>Market Value</vt:lpstr>
      <vt:lpstr>Market Value</vt:lpstr>
      <vt:lpstr>Market Value</vt:lpstr>
      <vt:lpstr>Market Value</vt:lpstr>
      <vt:lpstr>Market Value</vt:lpstr>
      <vt:lpstr>Market and Non-Market Bases of Value</vt:lpstr>
      <vt:lpstr>Market and Non-Market Bases of Value</vt:lpstr>
      <vt:lpstr>NON-MARKET VALUATIONS</vt:lpstr>
      <vt:lpstr>Value in Use</vt:lpstr>
      <vt:lpstr>Investment Value or Worth</vt:lpstr>
      <vt:lpstr>Insurable Value</vt:lpstr>
      <vt:lpstr>Assessed , Rateable or Taxable Value</vt:lpstr>
      <vt:lpstr>Salvage Value</vt:lpstr>
      <vt:lpstr>Liquidation or Forced Sale Value</vt:lpstr>
      <vt:lpstr>Special Value</vt:lpstr>
      <vt:lpstr>Mortgage Lending Value</vt:lpstr>
      <vt:lpstr>Purpose of Valuations</vt:lpstr>
      <vt:lpstr>Purpose of Valuations</vt:lpstr>
      <vt:lpstr>Requests for Valuations</vt:lpstr>
      <vt:lpstr>The Valuation Report</vt:lpstr>
      <vt:lpstr>The Valuation Report</vt:lpstr>
      <vt:lpstr>Valuation Accuracy and Standardisation</vt:lpstr>
      <vt:lpstr>Valuation Accuracy and Standardisation</vt:lpstr>
      <vt:lpstr>Role of the Valuer</vt:lpstr>
      <vt:lpstr>Features of the Property Market</vt:lpstr>
      <vt:lpstr>Features of the Property Market</vt:lpstr>
      <vt:lpstr>Features of the Property Market cont’d.</vt:lpstr>
      <vt:lpstr>Scheme Houses- 3-bedroom, 2 bathroom, living/dining, kitchen, laundry </vt:lpstr>
      <vt:lpstr>Features of the Property Market cont’d.</vt:lpstr>
      <vt:lpstr>Features of the Property Market cont’d.</vt:lpstr>
      <vt:lpstr>Features of the Property Market cont’d.</vt:lpstr>
      <vt:lpstr>Government Intervention</vt:lpstr>
      <vt:lpstr>Valuation Process</vt:lpstr>
      <vt:lpstr>Valuation Process  cont’d.</vt:lpstr>
      <vt:lpstr>METHODS OF VALUATION</vt:lpstr>
      <vt:lpstr>METHODS OF VALUATION</vt:lpstr>
      <vt:lpstr>METHODS OF VALUATION</vt:lpstr>
      <vt:lpstr>METHODS OF VALUATION</vt:lpstr>
      <vt:lpstr>METHODS OF VALUATION</vt:lpstr>
      <vt:lpstr>METHODS OF VALUATION</vt:lpstr>
      <vt:lpstr>METHODS OF VALUATION</vt:lpstr>
      <vt:lpstr>METHODS OF VALUATION</vt:lpstr>
      <vt:lpstr>METHODS OF VALUATION</vt:lpstr>
      <vt:lpstr>METHODS OF VALUATION</vt:lpstr>
      <vt:lpstr>METHODS OF VALUATION</vt:lpstr>
      <vt:lpstr>METHODS OF VALUATION</vt:lpstr>
      <vt:lpstr>SALES COMPARISON METHOD</vt:lpstr>
      <vt:lpstr>SALES COMPARISON METHOD</vt:lpstr>
      <vt:lpstr>SALES COMPARISON METHOD</vt:lpstr>
      <vt:lpstr>SALES COMPARISON METHOD</vt:lpstr>
      <vt:lpstr>SALES COMPARISON METHOD</vt:lpstr>
      <vt:lpstr>INVESTMENT METHOD</vt:lpstr>
      <vt:lpstr>INVESTMENT METHOD</vt:lpstr>
      <vt:lpstr>INVESTMENT METHOD</vt:lpstr>
      <vt:lpstr>INVESTMENT METHOD</vt:lpstr>
      <vt:lpstr>INVESTMENT METHOD</vt:lpstr>
      <vt:lpstr>INVESTMENT METHOD</vt:lpstr>
      <vt:lpstr>PROFITS METHOD OR ACCOUNTS METHOD</vt:lpstr>
      <vt:lpstr>PROFITS METHOD OR ACCOUNTS METHOD</vt:lpstr>
      <vt:lpstr>PROFITS METHOD OR ACCOUNTS METHOD</vt:lpstr>
      <vt:lpstr>PROFITS METHOD OR ACCOUNTS METHOD</vt:lpstr>
      <vt:lpstr>PROFITS METHOD OR ACCOUNTS METHOD</vt:lpstr>
      <vt:lpstr>PROFITS METHOD OR ACCOUNTS METHOD</vt:lpstr>
      <vt:lpstr>COST OR CONTRACTOR’S METHOD</vt:lpstr>
      <vt:lpstr>COST OR CONTRACTOR’S METHOD</vt:lpstr>
      <vt:lpstr>COST OR CONTRACTOR’S METHOD</vt:lpstr>
      <vt:lpstr>COST OR CONTRACTOR’S METHOD</vt:lpstr>
      <vt:lpstr>COST OR CONTRACTOR’S METHOD</vt:lpstr>
      <vt:lpstr>COST OR CONTRACTOR’S METHOD</vt:lpstr>
      <vt:lpstr>COST OR CONTRACTOR’S METHOD</vt:lpstr>
      <vt:lpstr>COST OR CONTRACTOR’S METHOD</vt:lpstr>
      <vt:lpstr>COST OR CONTRACTOR’S METHOD</vt:lpstr>
      <vt:lpstr>RESIDUAL (DEVELOPMENT) METHOD</vt:lpstr>
      <vt:lpstr>RESIDUAL (DEVELOPMENT) METHOD</vt:lpstr>
      <vt:lpstr>RESIDUAL (DEVELOPMENT) METHOD</vt:lpstr>
      <vt:lpstr>RESIDUAL (DEVELOPMENT) METHOD</vt:lpstr>
      <vt:lpstr>RESIDUAL (DEVELOPMENT) METHOD</vt:lpstr>
      <vt:lpstr>RESIDUAL (DEVELOPMENT) METHOD</vt:lpstr>
      <vt:lpstr>RESIDUAL (DEVELOPMENT) METHOD</vt:lpstr>
      <vt:lpstr>PowerPoint Presentation</vt:lpstr>
    </vt:vector>
  </TitlesOfParts>
  <Company>National Land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VALUATIONS 1</dc:title>
  <dc:creator>Elizabeth Stair</dc:creator>
  <cp:lastModifiedBy>Eric Allen</cp:lastModifiedBy>
  <cp:revision>210</cp:revision>
  <dcterms:created xsi:type="dcterms:W3CDTF">2020-06-28T18:08:05Z</dcterms:created>
  <dcterms:modified xsi:type="dcterms:W3CDTF">2021-03-28T12:59:29Z</dcterms:modified>
</cp:coreProperties>
</file>